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4"/>
  </p:sldMasterIdLst>
  <p:notesMasterIdLst>
    <p:notesMasterId r:id="rId19"/>
  </p:notesMasterIdLst>
  <p:sldIdLst>
    <p:sldId id="332" r:id="rId5"/>
    <p:sldId id="316" r:id="rId6"/>
    <p:sldId id="305" r:id="rId7"/>
    <p:sldId id="303" r:id="rId8"/>
    <p:sldId id="317" r:id="rId9"/>
    <p:sldId id="300" r:id="rId10"/>
    <p:sldId id="318" r:id="rId11"/>
    <p:sldId id="328" r:id="rId12"/>
    <p:sldId id="329" r:id="rId13"/>
    <p:sldId id="330" r:id="rId14"/>
    <p:sldId id="331" r:id="rId15"/>
    <p:sldId id="321" r:id="rId16"/>
    <p:sldId id="290" r:id="rId17"/>
    <p:sldId id="29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1CD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0435CA-CC97-45DB-AACF-B236EB5E60E6}" v="8" dt="2021-09-24T12:29:57.448"/>
    <p1510:client id="{F5A7AF7E-3ECE-436A-A24D-934B3FAB3640}" v="85" dt="2021-09-24T07:50:52.8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7" autoAdjust="0"/>
  </p:normalViewPr>
  <p:slideViewPr>
    <p:cSldViewPr>
      <p:cViewPr varScale="1">
        <p:scale>
          <a:sx n="79" d="100"/>
          <a:sy n="79" d="100"/>
        </p:scale>
        <p:origin x="15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46EE5-F81A-4A08-9230-6591C131E3C3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FC3A5-E63E-4BFF-92C5-8C19E5A808E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92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196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39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34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90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831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755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80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449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678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FC3A5-E63E-4BFF-92C5-8C19E5A808EC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810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FB7F-D311-4874-8EE5-6E21F35C7631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39C8-4DD9-44E1-9FE5-8CB0D5D4F6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FB7F-D311-4874-8EE5-6E21F35C7631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39C8-4DD9-44E1-9FE5-8CB0D5D4F6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FB7F-D311-4874-8EE5-6E21F35C7631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39C8-4DD9-44E1-9FE5-8CB0D5D4F6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FB7F-D311-4874-8EE5-6E21F35C7631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39C8-4DD9-44E1-9FE5-8CB0D5D4F6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FB7F-D311-4874-8EE5-6E21F35C7631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39C8-4DD9-44E1-9FE5-8CB0D5D4F6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FB7F-D311-4874-8EE5-6E21F35C7631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39C8-4DD9-44E1-9FE5-8CB0D5D4F6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FB7F-D311-4874-8EE5-6E21F35C7631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39C8-4DD9-44E1-9FE5-8CB0D5D4F6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FB7F-D311-4874-8EE5-6E21F35C7631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39C8-4DD9-44E1-9FE5-8CB0D5D4F6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FB7F-D311-4874-8EE5-6E21F35C7631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39C8-4DD9-44E1-9FE5-8CB0D5D4F6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FB7F-D311-4874-8EE5-6E21F35C7631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39C8-4DD9-44E1-9FE5-8CB0D5D4F6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FB7F-D311-4874-8EE5-6E21F35C7631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39C8-4DD9-44E1-9FE5-8CB0D5D4F6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0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DFB7F-D311-4874-8EE5-6E21F35C7631}" type="datetimeFigureOut">
              <a:rPr lang="en-US" smtClean="0"/>
              <a:pPr/>
              <a:t>1/20/2025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039C8-4DD9-44E1-9FE5-8CB0D5D4F6D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725" y="116632"/>
            <a:ext cx="8319298" cy="1470025"/>
          </a:xfrm>
        </p:spPr>
        <p:txBody>
          <a:bodyPr>
            <a:normAutofit/>
          </a:bodyPr>
          <a:lstStyle/>
          <a:p>
            <a:r>
              <a:rPr lang="en-GB" sz="72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English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412776"/>
            <a:ext cx="8606760" cy="465943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endParaRPr lang="en-GB" sz="3600" dirty="0">
              <a:solidFill>
                <a:srgbClr val="FF0000"/>
              </a:solidFill>
              <a:latin typeface="Candy Round BTN" pitchFamily="34" charset="0"/>
            </a:endParaRPr>
          </a:p>
          <a:p>
            <a:pPr algn="l"/>
            <a:endParaRPr lang="en-GB" sz="3600" dirty="0">
              <a:solidFill>
                <a:srgbClr val="FF0000"/>
              </a:solidFill>
              <a:latin typeface="Candy Round BTN" pitchFamily="34" charset="0"/>
            </a:endParaRPr>
          </a:p>
          <a:p>
            <a:endParaRPr lang="en-GB" sz="4400" dirty="0">
              <a:solidFill>
                <a:schemeClr val="tx1"/>
              </a:solidFill>
              <a:latin typeface="Candy Round BTN" pitchFamily="34" charset="0"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773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Candy Round BTN" panose="020F0604020102040306" pitchFamily="34" charset="0"/>
              </a:rPr>
              <a:t>Twist or stick?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69" y="980728"/>
            <a:ext cx="8463061" cy="438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199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andy Round BTN" panose="020F0604020102040306" pitchFamily="34" charset="0"/>
              </a:rPr>
              <a:t>Write about Scrooge and the way he changes throughout the novel.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076056" y="1700808"/>
            <a:ext cx="165618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88116" y="2616242"/>
            <a:ext cx="2890663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Isolated</a:t>
            </a:r>
          </a:p>
          <a:p>
            <a:r>
              <a:rPr lang="en-GB" sz="2400" dirty="0"/>
              <a:t>Independent</a:t>
            </a:r>
          </a:p>
        </p:txBody>
      </p:sp>
      <p:sp>
        <p:nvSpPr>
          <p:cNvPr id="8" name="Right Arrow 7"/>
          <p:cNvSpPr/>
          <p:nvPr/>
        </p:nvSpPr>
        <p:spPr>
          <a:xfrm rot="7150353">
            <a:off x="5592076" y="2095807"/>
            <a:ext cx="936104" cy="35091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02778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Candy Round BTN" panose="020F0604020102040306" pitchFamily="34" charset="0"/>
              </a:rPr>
              <a:t>Twist or stick?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69" y="980728"/>
            <a:ext cx="8463061" cy="438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199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andy Round BTN" panose="020F0604020102040306" pitchFamily="34" charset="0"/>
              </a:rPr>
              <a:t>Write about Scrooge and the way he changes throughout the novel.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076056" y="1700808"/>
            <a:ext cx="165618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3568" y="2741968"/>
            <a:ext cx="77768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Something useful on every line!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79712" y="1268760"/>
            <a:ext cx="29523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23728" y="1484784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932040" y="2060848"/>
            <a:ext cx="10801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707904" y="2276872"/>
            <a:ext cx="47525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491880" y="1700808"/>
            <a:ext cx="122413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1560" y="2636912"/>
            <a:ext cx="47525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48114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dirty="0">
                <a:latin typeface="Candy Round BTN" panose="020F0604020102040306" pitchFamily="34" charset="0"/>
              </a:rPr>
              <a:t>Write</a:t>
            </a:r>
            <a:r>
              <a:rPr lang="en-GB" sz="4000" dirty="0">
                <a:latin typeface="Candy Round BTN" panose="020F0604020102040306" pitchFamily="34" charset="0"/>
              </a:rPr>
              <a:t> about Scrooge and the way he changes throughout the novel.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7548" y="1562947"/>
            <a:ext cx="6012242" cy="47853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" dirty="0">
                <a:latin typeface="Candy Round BTN" panose="020F0604020102040306" pitchFamily="34" charset="0"/>
              </a:rPr>
              <a:t>At the start of the novel, Dickens immediately presents Scrooge as a ruthless character as he is described as a ‘tight fisted hand at the grindstone’, suggesting to the reader he is a hard taskmaster who pushes his workers to their limit. Scrooge is then labelled ‘a covetous old sinner’, with Dickens implying through the adjective ‘covetous’ that he is a selfish and egotistical character, and by referring to him as a ‘sinner’, perhaps Dickens is showing the reader from the start that Scrooge behaves in a negative or inappropriate fashion.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3935" y="1680076"/>
            <a:ext cx="1764621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Track the text chronologically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6642" y="1604136"/>
            <a:ext cx="1469523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Make a point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79366" y="2839752"/>
            <a:ext cx="1341106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Provide evidence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9189" y="3093499"/>
            <a:ext cx="1759449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Explain the idea further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79790" y="3955096"/>
            <a:ext cx="1166336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Credit the writer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98706" y="5387692"/>
            <a:ext cx="1356901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Zoom in on words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5147" y="5279796"/>
            <a:ext cx="1872208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Be tentative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67355" y="2034019"/>
            <a:ext cx="920469" cy="202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056256" y="3401050"/>
            <a:ext cx="323515" cy="81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070350" y="5510628"/>
            <a:ext cx="4085826" cy="32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067944" y="2329975"/>
            <a:ext cx="3478698" cy="120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6948265" y="3000960"/>
            <a:ext cx="663867" cy="186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1"/>
          </p:cNvCxnSpPr>
          <p:nvPr/>
        </p:nvCxnSpPr>
        <p:spPr>
          <a:xfrm flipH="1" flipV="1">
            <a:off x="6494039" y="4359678"/>
            <a:ext cx="1285751" cy="195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5580112" y="4771427"/>
            <a:ext cx="2118594" cy="616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445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08" y="1428736"/>
            <a:ext cx="6786578" cy="492922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 </a:t>
            </a:r>
            <a:r>
              <a:rPr lang="en-US" dirty="0">
                <a:solidFill>
                  <a:schemeClr val="tx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Read the texts again, at home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 Learn quotations about main characters and themes in each text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 Use words from the question in your answer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 Use quotations to help you explain your ideas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 Track the text chronologically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 Explain meaning behind words and phrases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 Talk about the context behind the text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 Talk about structure and how the text has been pieced together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 Stick to the timings suggested 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</a:rPr>
              <a:t> Keep writing until you are told to stop!</a:t>
            </a:r>
            <a:endParaRPr lang="en-US" dirty="0">
              <a:effectLst>
                <a:glow rad="101600">
                  <a:srgbClr val="00B050">
                    <a:alpha val="60000"/>
                  </a:srgbClr>
                </a:glo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500098" y="214290"/>
            <a:ext cx="8429652" cy="12144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ndy Round BTN"/>
                <a:ea typeface="+mj-ea"/>
                <a:cs typeface="+mj-cs"/>
              </a:rPr>
              <a:t>How to succeed…</a:t>
            </a:r>
          </a:p>
        </p:txBody>
      </p:sp>
      <p:pic>
        <p:nvPicPr>
          <p:cNvPr id="10" name="Picture 9" descr="pointing_smile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643" y="585647"/>
            <a:ext cx="930730" cy="54292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57854">
            <a:off x="349849" y="1344587"/>
            <a:ext cx="1392137" cy="185976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82" y="2941988"/>
            <a:ext cx="1240903" cy="19027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3294">
            <a:off x="346948" y="4751404"/>
            <a:ext cx="1397939" cy="209168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15901"/>
            <a:ext cx="7772400" cy="1470025"/>
          </a:xfrm>
        </p:spPr>
        <p:txBody>
          <a:bodyPr>
            <a:normAutofit/>
          </a:bodyPr>
          <a:lstStyle/>
          <a:p>
            <a:r>
              <a:rPr lang="en-GB" sz="72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Time is Ticking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785926"/>
            <a:ext cx="8429684" cy="4286280"/>
          </a:xfrm>
        </p:spPr>
        <p:txBody>
          <a:bodyPr vert="horz" lIns="91440" tIns="45720" rIns="91440" bIns="45720" rtlCol="0" anchor="t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GB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GB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Begin to Prepare Now!</a:t>
            </a:r>
            <a:endParaRPr lang="en-GB" dirty="0"/>
          </a:p>
          <a:p>
            <a:endParaRPr lang="en-GB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ndy Round BTN" pitchFamily="34" charset="0"/>
            </a:endParaRPr>
          </a:p>
        </p:txBody>
      </p:sp>
      <p:pic>
        <p:nvPicPr>
          <p:cNvPr id="34818" name="Picture 2" descr="clocks.gif - (9K)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7577" y="1412110"/>
            <a:ext cx="6538799" cy="388816"/>
          </a:xfrm>
          <a:prstGeom prst="rect">
            <a:avLst/>
          </a:prstGeom>
          <a:noFill/>
        </p:spPr>
      </p:pic>
      <p:pic>
        <p:nvPicPr>
          <p:cNvPr id="7" name="Picture 6" descr="pointing_smiley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1777" y="5229200"/>
            <a:ext cx="685800" cy="40005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-129257"/>
            <a:ext cx="8319298" cy="1470025"/>
          </a:xfrm>
        </p:spPr>
        <p:txBody>
          <a:bodyPr>
            <a:normAutofit/>
          </a:bodyPr>
          <a:lstStyle/>
          <a:p>
            <a:r>
              <a:rPr lang="en-GB" sz="72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English Literature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4104456" cy="5085184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GB" sz="28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	Component 1	</a:t>
            </a:r>
          </a:p>
          <a:p>
            <a:pPr marL="514350" indent="-514350" algn="l">
              <a:buAutoNum type="alphaLcParenR"/>
            </a:pPr>
            <a:r>
              <a:rPr lang="en-GB" sz="2400" b="1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Shakespeare (Macbeth)</a:t>
            </a:r>
            <a:endParaRPr lang="en-GB" sz="2400" b="1" dirty="0">
              <a:solidFill>
                <a:schemeClr val="tx1"/>
              </a:solidFill>
              <a:effectLst>
                <a:glow rad="228600">
                  <a:srgbClr val="4BACC6">
                    <a:satMod val="175000"/>
                    <a:alpha val="40000"/>
                  </a:srgbClr>
                </a:glow>
              </a:effectLst>
              <a:latin typeface="Candy Round BTN" pitchFamily="34" charset="0"/>
            </a:endParaRPr>
          </a:p>
          <a:p>
            <a:pPr algn="l"/>
            <a:r>
              <a:rPr lang="en-GB" sz="24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One extract question and one essay question based on the reading of a Shakespeare text.</a:t>
            </a:r>
            <a:r>
              <a:rPr lang="en-GB" sz="2400" dirty="0"/>
              <a:t>	</a:t>
            </a:r>
            <a:endParaRPr lang="en-GB" sz="2400" dirty="0">
              <a:cs typeface="Calibri"/>
            </a:endParaRPr>
          </a:p>
          <a:p>
            <a:pPr algn="l"/>
            <a:r>
              <a:rPr lang="en-GB" sz="2400" b="1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b) Poetry 1789 – present</a:t>
            </a:r>
            <a:endParaRPr lang="en-GB" sz="2400" b="1" dirty="0">
              <a:solidFill>
                <a:schemeClr val="tx1"/>
              </a:solidFill>
              <a:effectLst>
                <a:glow rad="228600">
                  <a:srgbClr val="4BACC6">
                    <a:satMod val="175000"/>
                    <a:alpha val="40000"/>
                  </a:srgbClr>
                </a:glow>
              </a:effectLst>
              <a:latin typeface="Candy Round BTN"/>
            </a:endParaRPr>
          </a:p>
          <a:p>
            <a:pPr algn="l"/>
            <a:r>
              <a:rPr lang="en-GB" sz="24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Two questions based on poems from the poetry anthology, one of which involves comparison.</a:t>
            </a:r>
            <a:endParaRPr lang="en-GB" sz="2400" dirty="0">
              <a:solidFill>
                <a:schemeClr val="tx1"/>
              </a:solidFill>
              <a:effectLst>
                <a:glow rad="228600">
                  <a:srgbClr val="4BACC6">
                    <a:satMod val="175000"/>
                    <a:alpha val="40000"/>
                  </a:srgbClr>
                </a:glow>
              </a:effectLst>
              <a:latin typeface="Candy Round BTN"/>
            </a:endParaRPr>
          </a:p>
          <a:p>
            <a:pPr algn="l"/>
            <a:endParaRPr lang="en-GB" sz="2800" dirty="0">
              <a:solidFill>
                <a:schemeClr val="tx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Candy Round BTN" pitchFamily="34" charset="0"/>
            </a:endParaRPr>
          </a:p>
          <a:p>
            <a:pPr algn="l"/>
            <a:endParaRPr lang="en-GB" sz="2800" dirty="0">
              <a:solidFill>
                <a:schemeClr val="tx1"/>
              </a:solidFill>
            </a:endParaRPr>
          </a:p>
          <a:p>
            <a:pPr algn="l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751512" y="1484784"/>
            <a:ext cx="4068960" cy="50851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Component 2</a:t>
            </a:r>
          </a:p>
          <a:p>
            <a:pPr marL="514350" indent="-514350" algn="l">
              <a:buAutoNum type="alphaLcParenR"/>
            </a:pPr>
            <a:r>
              <a:rPr lang="en-GB" sz="2000" b="1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Post 1914 Drama (Blood Brothers or An Inspector Calls)</a:t>
            </a:r>
            <a:endParaRPr lang="en-GB" sz="2000" b="1" dirty="0">
              <a:solidFill>
                <a:schemeClr val="tx1"/>
              </a:solidFill>
              <a:effectLst>
                <a:glow rad="228600">
                  <a:srgbClr val="4BACC6">
                    <a:satMod val="175000"/>
                    <a:alpha val="40000"/>
                  </a:srgbClr>
                </a:glow>
              </a:effectLst>
              <a:latin typeface="Candy Round BTN" pitchFamily="34" charset="0"/>
            </a:endParaRPr>
          </a:p>
          <a:p>
            <a:pPr marL="514350" indent="-514350" algn="l">
              <a:buFont typeface="Arial" pitchFamily="34" charset="0"/>
              <a:buAutoNum type="alphaLcParenR"/>
            </a:pPr>
            <a:r>
              <a:rPr lang="en-GB" sz="2000" b="1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19</a:t>
            </a:r>
            <a:r>
              <a:rPr lang="en-GB" sz="2000" b="1" baseline="300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th</a:t>
            </a:r>
            <a:r>
              <a:rPr lang="en-GB" sz="2000" b="1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 Century Prose (A Christmas Carol)</a:t>
            </a:r>
            <a:endParaRPr lang="en-GB" sz="2000" b="1" dirty="0">
              <a:solidFill>
                <a:schemeClr val="tx1"/>
              </a:solidFill>
              <a:effectLst>
                <a:glow rad="228600">
                  <a:srgbClr val="4BACC6">
                    <a:satMod val="175000"/>
                    <a:alpha val="40000"/>
                  </a:srgbClr>
                </a:glow>
              </a:effectLst>
              <a:latin typeface="Candy Round BTN" pitchFamily="34" charset="0"/>
            </a:endParaRPr>
          </a:p>
          <a:p>
            <a:pPr algn="l"/>
            <a:r>
              <a:rPr lang="en-GB" sz="20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Answer a question, using the printed extract and knowledge of the whole text.</a:t>
            </a:r>
            <a:endParaRPr lang="en-GB" sz="2000" dirty="0">
              <a:solidFill>
                <a:schemeClr val="tx1"/>
              </a:solidFill>
              <a:effectLst>
                <a:glow rad="228600">
                  <a:srgbClr val="4BACC6">
                    <a:satMod val="175000"/>
                    <a:alpha val="40000"/>
                  </a:srgbClr>
                </a:glow>
              </a:effectLst>
              <a:latin typeface="Candy Round BTN"/>
            </a:endParaRPr>
          </a:p>
          <a:p>
            <a:pPr algn="l"/>
            <a:r>
              <a:rPr lang="en-GB" sz="2000" b="1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c) Unseen poetry</a:t>
            </a:r>
            <a:endParaRPr lang="en-GB" sz="2000" b="1" dirty="0">
              <a:solidFill>
                <a:schemeClr val="tx1"/>
              </a:solidFill>
              <a:effectLst>
                <a:glow rad="228600">
                  <a:srgbClr val="4BACC6">
                    <a:satMod val="175000"/>
                    <a:alpha val="40000"/>
                  </a:srgbClr>
                </a:glow>
              </a:effectLst>
              <a:latin typeface="Candy Round BTN"/>
            </a:endParaRPr>
          </a:p>
          <a:p>
            <a:pPr algn="l"/>
            <a:r>
              <a:rPr lang="en-GB" sz="2000" dirty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/>
              </a:rPr>
              <a:t>Two questions on unseen poems, one of which involves comparison.</a:t>
            </a:r>
            <a:endParaRPr lang="en-GB" sz="2000" dirty="0">
              <a:solidFill>
                <a:schemeClr val="tx1"/>
              </a:solidFill>
              <a:effectLst>
                <a:glow rad="228600">
                  <a:srgbClr val="4BACC6">
                    <a:satMod val="175000"/>
                    <a:alpha val="40000"/>
                  </a:srgbClr>
                </a:glow>
              </a:effectLst>
              <a:latin typeface="Candy Round BT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3808" y="908720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andy Round BTN" pitchFamily="34" charset="0"/>
              </a:rPr>
              <a:t>The course</a:t>
            </a:r>
          </a:p>
          <a:p>
            <a:pPr algn="ctr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3562115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000"/>
                            </p:stCondLst>
                            <p:childTnLst>
                              <p:par>
                                <p:cTn id="4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3000"/>
                            </p:stCondLst>
                            <p:childTnLst>
                              <p:par>
                                <p:cTn id="5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0"/>
                            </p:stCondLst>
                            <p:childTnLst>
                              <p:par>
                                <p:cTn id="5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7000"/>
                            </p:stCondLst>
                            <p:childTnLst>
                              <p:par>
                                <p:cTn id="6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9000"/>
                            </p:stCondLst>
                            <p:childTnLst>
                              <p:par>
                                <p:cTn id="7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1000"/>
                            </p:stCondLst>
                            <p:childTnLst>
                              <p:par>
                                <p:cTn id="7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Candy Round BTN" panose="020F0604020102040306" pitchFamily="34" charset="0"/>
              </a:rPr>
              <a:t>Why bother?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b="1" dirty="0">
                <a:latin typeface="Candy Round BTN"/>
              </a:rPr>
              <a:t>A grade 4 or higher must be achieved in Language or Literature to avoid resitting at post 16</a:t>
            </a:r>
          </a:p>
          <a:p>
            <a:pPr marL="0" indent="0" algn="ctr">
              <a:buNone/>
            </a:pPr>
            <a:endParaRPr lang="en-GB" b="1" dirty="0">
              <a:latin typeface="Candy Round BTN"/>
            </a:endParaRPr>
          </a:p>
          <a:p>
            <a:r>
              <a:rPr lang="en-GB" dirty="0">
                <a:latin typeface="Candy Round BTN" panose="020F0604020102040306" pitchFamily="34" charset="0"/>
              </a:rPr>
              <a:t>It is just as important as English Language!</a:t>
            </a:r>
          </a:p>
          <a:p>
            <a:r>
              <a:rPr lang="en-GB" dirty="0">
                <a:latin typeface="Candy Round BTN" panose="020F0604020102040306" pitchFamily="34" charset="0"/>
              </a:rPr>
              <a:t>It is a rigorous qualification that is very well respected.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414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9941"/>
          </a:xfrm>
        </p:spPr>
        <p:txBody>
          <a:bodyPr>
            <a:normAutofit fontScale="90000"/>
          </a:bodyPr>
          <a:lstStyle/>
          <a:p>
            <a:r>
              <a:rPr lang="en-GB" sz="5400" dirty="0">
                <a:solidFill>
                  <a:srgbClr val="FF0000"/>
                </a:solidFill>
                <a:latin typeface="Candy Round BTN"/>
              </a:rPr>
              <a:t>Exam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sz="2400" dirty="0">
                <a:latin typeface="Candy Round BTN"/>
              </a:rPr>
              <a:t>Component 1 tests your reading and understanding of a Shakespeare play and a range of pre-seen poems.</a:t>
            </a:r>
            <a:endParaRPr lang="en-US" sz="2400">
              <a:latin typeface="Candy Round BTN"/>
              <a:cs typeface="Calibri"/>
            </a:endParaRPr>
          </a:p>
          <a:p>
            <a:endParaRPr lang="en-GB" sz="2400" dirty="0">
              <a:latin typeface="Candy Round BTN"/>
            </a:endParaRPr>
          </a:p>
          <a:p>
            <a:r>
              <a:rPr lang="en-GB" sz="2400" dirty="0">
                <a:latin typeface="Candy Round BTN"/>
              </a:rPr>
              <a:t>One hour to answer questions linked to </a:t>
            </a:r>
            <a:r>
              <a:rPr lang="en-GB" sz="2400" b="1" dirty="0">
                <a:latin typeface="Candy Round BTN"/>
              </a:rPr>
              <a:t>Macbeth </a:t>
            </a:r>
            <a:r>
              <a:rPr lang="en-GB" sz="2400" dirty="0">
                <a:latin typeface="Candy Round BTN"/>
              </a:rPr>
              <a:t>one short, </a:t>
            </a:r>
            <a:r>
              <a:rPr lang="en-GB" sz="2400" b="1" dirty="0">
                <a:latin typeface="Candy Round BTN"/>
              </a:rPr>
              <a:t>extract based </a:t>
            </a:r>
            <a:r>
              <a:rPr lang="en-GB" sz="2400" dirty="0">
                <a:latin typeface="Candy Round BTN"/>
              </a:rPr>
              <a:t>question and one longer essay about an issue across the </a:t>
            </a:r>
            <a:r>
              <a:rPr lang="en-GB" sz="2400" b="1" dirty="0">
                <a:latin typeface="Candy Round BTN"/>
              </a:rPr>
              <a:t>whole text</a:t>
            </a:r>
            <a:r>
              <a:rPr lang="en-GB" sz="2400" dirty="0">
                <a:latin typeface="Candy Round BTN"/>
              </a:rPr>
              <a:t>.</a:t>
            </a:r>
          </a:p>
          <a:p>
            <a:endParaRPr lang="en-GB" sz="2400" dirty="0">
              <a:latin typeface="Candy Round BTN"/>
            </a:endParaRPr>
          </a:p>
          <a:p>
            <a:r>
              <a:rPr lang="en-GB" sz="2400" dirty="0">
                <a:latin typeface="Candy Round BTN"/>
              </a:rPr>
              <a:t>One hour to answer questions about poems studied, as part of an anthology – one question about a </a:t>
            </a:r>
            <a:r>
              <a:rPr lang="en-GB" sz="2400" b="1" dirty="0">
                <a:latin typeface="Candy Round BTN"/>
              </a:rPr>
              <a:t>single poem </a:t>
            </a:r>
            <a:r>
              <a:rPr lang="en-GB" sz="2400" dirty="0">
                <a:latin typeface="Candy Round BTN"/>
              </a:rPr>
              <a:t>and one that </a:t>
            </a:r>
            <a:r>
              <a:rPr lang="en-GB" sz="2400" b="1" dirty="0">
                <a:latin typeface="Candy Round BTN"/>
              </a:rPr>
              <a:t>compares and contrasts </a:t>
            </a:r>
            <a:r>
              <a:rPr lang="en-GB" sz="2400" dirty="0">
                <a:latin typeface="Candy Round BTN"/>
              </a:rPr>
              <a:t>two poems.</a:t>
            </a:r>
          </a:p>
          <a:p>
            <a:pPr>
              <a:buFontTx/>
              <a:buChar char="-"/>
            </a:pPr>
            <a:endParaRPr lang="en-GB" dirty="0">
              <a:latin typeface="Candy Round BTN" panose="020F0604020102040306" pitchFamily="34" charset="0"/>
            </a:endParaRPr>
          </a:p>
          <a:p>
            <a:pPr marL="0" indent="0" algn="ctr">
              <a:buNone/>
            </a:pPr>
            <a:r>
              <a:rPr lang="en-GB" b="1" dirty="0">
                <a:latin typeface="Candy Round BTN"/>
              </a:rPr>
              <a:t>NO TEXTS ARE PERMITTED IN THE EXAM.</a:t>
            </a:r>
          </a:p>
          <a:p>
            <a:pPr marL="0" indent="0">
              <a:buNone/>
            </a:pPr>
            <a:endParaRPr lang="en-GB" dirty="0">
              <a:latin typeface="Candy Round BTN" panose="020F0604020102040306" pitchFamily="34" charset="0"/>
            </a:endParaRPr>
          </a:p>
          <a:p>
            <a:pPr marL="0" indent="0">
              <a:buNone/>
            </a:pPr>
            <a:endParaRPr lang="en-GB" dirty="0">
              <a:latin typeface="Candy Round BTN" panose="020F06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8992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5228"/>
          </a:xfrm>
        </p:spPr>
        <p:txBody>
          <a:bodyPr>
            <a:normAutofit fontScale="90000"/>
          </a:bodyPr>
          <a:lstStyle/>
          <a:p>
            <a:r>
              <a:rPr lang="en-GB" sz="4900" dirty="0">
                <a:solidFill>
                  <a:srgbClr val="FF0000"/>
                </a:solidFill>
                <a:latin typeface="Candy Round BTN"/>
              </a:rPr>
              <a:t>Exam</a:t>
            </a:r>
            <a:r>
              <a:rPr lang="en-GB" sz="5400" dirty="0">
                <a:solidFill>
                  <a:srgbClr val="FF0000"/>
                </a:solidFill>
                <a:latin typeface="Candy Round BTN"/>
              </a:rPr>
              <a:t>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42595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GB" dirty="0">
                <a:latin typeface="Candy Round BTN" panose="020F0604020102040306" pitchFamily="34" charset="0"/>
              </a:rPr>
              <a:t>Component 2 tests your reading and understanding of a novel, a play and two unseen poems: </a:t>
            </a:r>
          </a:p>
          <a:p>
            <a:endParaRPr lang="en-GB" dirty="0">
              <a:latin typeface="Candy Round BTN"/>
            </a:endParaRPr>
          </a:p>
          <a:p>
            <a:r>
              <a:rPr lang="en-GB" dirty="0">
                <a:latin typeface="Candy Round BTN" panose="020F0604020102040306" pitchFamily="34" charset="0"/>
              </a:rPr>
              <a:t>45 minutes to answer a question about </a:t>
            </a:r>
            <a:r>
              <a:rPr lang="en-GB" b="1" dirty="0">
                <a:latin typeface="Candy Round BTN" panose="020F0604020102040306" pitchFamily="34" charset="0"/>
              </a:rPr>
              <a:t>Blood Brothers or An Inspector Calls</a:t>
            </a:r>
            <a:r>
              <a:rPr lang="en-GB" dirty="0">
                <a:latin typeface="Candy Round BTN" panose="020F0604020102040306" pitchFamily="34" charset="0"/>
              </a:rPr>
              <a:t>, using the </a:t>
            </a:r>
            <a:r>
              <a:rPr lang="en-GB" b="1" dirty="0">
                <a:latin typeface="Candy Round BTN" panose="020F0604020102040306" pitchFamily="34" charset="0"/>
              </a:rPr>
              <a:t>printed extract </a:t>
            </a:r>
            <a:r>
              <a:rPr lang="en-GB" dirty="0">
                <a:latin typeface="Candy Round BTN" panose="020F0604020102040306" pitchFamily="34" charset="0"/>
              </a:rPr>
              <a:t>and knowledge of the </a:t>
            </a:r>
            <a:r>
              <a:rPr lang="en-GB" b="1" dirty="0">
                <a:latin typeface="Candy Round BTN" panose="020F0604020102040306" pitchFamily="34" charset="0"/>
              </a:rPr>
              <a:t>whole text</a:t>
            </a:r>
            <a:r>
              <a:rPr lang="en-GB" dirty="0">
                <a:latin typeface="Candy Round BTN" panose="020F0604020102040306" pitchFamily="34" charset="0"/>
              </a:rPr>
              <a:t>.</a:t>
            </a:r>
          </a:p>
          <a:p>
            <a:endParaRPr lang="en-GB" dirty="0">
              <a:latin typeface="Candy Round BTN"/>
            </a:endParaRPr>
          </a:p>
          <a:p>
            <a:r>
              <a:rPr lang="en-GB" dirty="0">
                <a:latin typeface="Candy Round BTN" panose="020F0604020102040306" pitchFamily="34" charset="0"/>
              </a:rPr>
              <a:t>45 minutes to answer a question about </a:t>
            </a:r>
            <a:r>
              <a:rPr lang="en-GB" b="1" dirty="0">
                <a:latin typeface="Candy Round BTN" panose="020F0604020102040306" pitchFamily="34" charset="0"/>
              </a:rPr>
              <a:t>A Christmas Carol</a:t>
            </a:r>
            <a:r>
              <a:rPr lang="en-GB" dirty="0">
                <a:latin typeface="Candy Round BTN" panose="020F0604020102040306" pitchFamily="34" charset="0"/>
              </a:rPr>
              <a:t>, using the </a:t>
            </a:r>
            <a:r>
              <a:rPr lang="en-GB" b="1" dirty="0">
                <a:latin typeface="Candy Round BTN" panose="020F0604020102040306" pitchFamily="34" charset="0"/>
              </a:rPr>
              <a:t>printed extract </a:t>
            </a:r>
            <a:r>
              <a:rPr lang="en-GB" dirty="0">
                <a:latin typeface="Candy Round BTN" panose="020F0604020102040306" pitchFamily="34" charset="0"/>
              </a:rPr>
              <a:t>and knowledge of the </a:t>
            </a:r>
            <a:r>
              <a:rPr lang="en-GB" b="1" dirty="0">
                <a:latin typeface="Candy Round BTN" panose="020F0604020102040306" pitchFamily="34" charset="0"/>
              </a:rPr>
              <a:t>whole text</a:t>
            </a:r>
            <a:r>
              <a:rPr lang="en-GB" dirty="0">
                <a:latin typeface="Candy Round BTN" panose="020F0604020102040306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GB" dirty="0">
              <a:latin typeface="Candy Round BTN"/>
            </a:endParaRPr>
          </a:p>
          <a:p>
            <a:pPr>
              <a:buFont typeface="Arial"/>
              <a:buChar char="•"/>
            </a:pPr>
            <a:r>
              <a:rPr lang="en-GB" dirty="0">
                <a:latin typeface="Candy Round BTN" panose="020F0604020102040306" pitchFamily="34" charset="0"/>
              </a:rPr>
              <a:t>One hour to answer questions about </a:t>
            </a:r>
            <a:r>
              <a:rPr lang="en-GB" b="1" dirty="0">
                <a:latin typeface="Candy Round BTN" panose="020F0604020102040306" pitchFamily="34" charset="0"/>
              </a:rPr>
              <a:t>unseen poems</a:t>
            </a:r>
            <a:r>
              <a:rPr lang="en-GB" dirty="0">
                <a:latin typeface="Candy Round BTN" panose="020F0604020102040306" pitchFamily="34" charset="0"/>
              </a:rPr>
              <a:t> – one question about a </a:t>
            </a:r>
            <a:r>
              <a:rPr lang="en-GB" b="1" dirty="0">
                <a:latin typeface="Candy Round BTN" panose="020F0604020102040306" pitchFamily="34" charset="0"/>
              </a:rPr>
              <a:t>single poem </a:t>
            </a:r>
            <a:r>
              <a:rPr lang="en-GB" dirty="0">
                <a:latin typeface="Candy Round BTN" panose="020F0604020102040306" pitchFamily="34" charset="0"/>
              </a:rPr>
              <a:t>and one that </a:t>
            </a:r>
            <a:r>
              <a:rPr lang="en-GB" b="1" dirty="0">
                <a:latin typeface="Candy Round BTN" panose="020F0604020102040306" pitchFamily="34" charset="0"/>
              </a:rPr>
              <a:t>compares and contrasts </a:t>
            </a:r>
            <a:r>
              <a:rPr lang="en-GB" dirty="0">
                <a:latin typeface="Candy Round BTN" panose="020F0604020102040306" pitchFamily="34" charset="0"/>
              </a:rPr>
              <a:t>two poems.</a:t>
            </a:r>
          </a:p>
          <a:p>
            <a:pPr>
              <a:buFontTx/>
              <a:buChar char="-"/>
            </a:pPr>
            <a:endParaRPr lang="en-GB" dirty="0">
              <a:latin typeface="Candy Round BTN" panose="020F0604020102040306" pitchFamily="34" charset="0"/>
            </a:endParaRPr>
          </a:p>
          <a:p>
            <a:pPr marL="0" indent="0" algn="ctr">
              <a:buNone/>
            </a:pPr>
            <a:r>
              <a:rPr lang="en-GB" b="1" dirty="0">
                <a:latin typeface="Candy Round BTN"/>
              </a:rPr>
              <a:t>NO TEXTS ARE PERMITTED IN THE EXAM.</a:t>
            </a:r>
          </a:p>
          <a:p>
            <a:pPr>
              <a:buFontTx/>
              <a:buChar char="-"/>
            </a:pPr>
            <a:endParaRPr lang="en-GB" dirty="0">
              <a:latin typeface="Candy Round BTN" panose="020F06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619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8" y="214290"/>
            <a:ext cx="4972056" cy="1143000"/>
          </a:xfrm>
        </p:spPr>
        <p:txBody>
          <a:bodyPr>
            <a:noAutofit/>
          </a:bodyPr>
          <a:lstStyle/>
          <a:p>
            <a:r>
              <a:rPr lang="en-GB" sz="66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andy Round BTN" pitchFamily="34" charset="0"/>
              </a:rPr>
              <a:t>Preparation</a:t>
            </a:r>
            <a:endParaRPr lang="en-US" sz="7200" dirty="0"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Candy Round BTN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1285860"/>
            <a:ext cx="8390736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andy Round BTN" pitchFamily="34" charset="0"/>
              </a:rPr>
              <a:t>Students must track texts carefully and explain meaning, with reference to the text – just like in the Language papers.</a:t>
            </a:r>
            <a:endParaRPr lang="en-US" sz="2000" dirty="0">
              <a:latin typeface="Candy Round BTN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5616" y="5013177"/>
            <a:ext cx="6840760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ndy Round BTN" pitchFamily="34" charset="0"/>
              </a:rPr>
              <a:t>Look at an exam paper and see for yourself what they will be tested on…</a:t>
            </a:r>
            <a:endParaRPr lang="en-US" dirty="0"/>
          </a:p>
        </p:txBody>
      </p:sp>
      <p:pic>
        <p:nvPicPr>
          <p:cNvPr id="10" name="Picture 9" descr="pink_arro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476672"/>
            <a:ext cx="1371600" cy="685800"/>
          </a:xfrm>
          <a:prstGeom prst="rect">
            <a:avLst/>
          </a:prstGeom>
        </p:spPr>
      </p:pic>
      <p:pic>
        <p:nvPicPr>
          <p:cNvPr id="11" name="Picture 10" descr="pink_arrow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6732240" y="548680"/>
            <a:ext cx="1371600" cy="685800"/>
          </a:xfrm>
          <a:prstGeom prst="rect">
            <a:avLst/>
          </a:prstGeom>
        </p:spPr>
      </p:pic>
      <p:pic>
        <p:nvPicPr>
          <p:cNvPr id="4" name="Picture 4" descr="http://upload.wikimedia.org/wikipedia/commons/thumb/5/52/NCEA_exam_papers.JPG/800px-NCEA_exam_papers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3188818"/>
            <a:ext cx="2808312" cy="1752350"/>
          </a:xfrm>
          <a:prstGeom prst="rect">
            <a:avLst/>
          </a:prstGeom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41527837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 animBg="1"/>
      <p:bldP spid="9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Candy Round BTN" panose="020F0604020102040306" pitchFamily="34" charset="0"/>
              </a:rPr>
              <a:t>Example paper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69" y="980728"/>
            <a:ext cx="8463061" cy="438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199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andy Round BTN" panose="020F0604020102040306" pitchFamily="34" charset="0"/>
              </a:rPr>
              <a:t>Write about Scrooge and the way he changes throughout the novel.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568" y="2492896"/>
            <a:ext cx="7776864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Find phrases to help you answer the question…</a:t>
            </a:r>
          </a:p>
        </p:txBody>
      </p:sp>
    </p:spTree>
    <p:extLst>
      <p:ext uri="{BB962C8B-B14F-4D97-AF65-F5344CB8AC3E}">
        <p14:creationId xmlns:p14="http://schemas.microsoft.com/office/powerpoint/2010/main" val="382462468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Candy Round BTN" panose="020F0604020102040306" pitchFamily="34" charset="0"/>
              </a:rPr>
              <a:t>Twist or stick?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69" y="980728"/>
            <a:ext cx="8463061" cy="438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199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andy Round BTN" panose="020F0604020102040306" pitchFamily="34" charset="0"/>
              </a:rPr>
              <a:t>Write about Scrooge and the way he changes throughout the novel.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07704" y="1268760"/>
            <a:ext cx="302433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05905" y="1492043"/>
            <a:ext cx="2890663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Holds on to his money</a:t>
            </a:r>
          </a:p>
          <a:p>
            <a:r>
              <a:rPr lang="en-GB" sz="2400" dirty="0"/>
              <a:t>Hard taskmaster</a:t>
            </a:r>
          </a:p>
          <a:p>
            <a:r>
              <a:rPr lang="en-GB" sz="2400" dirty="0"/>
              <a:t>Ruthless</a:t>
            </a:r>
          </a:p>
        </p:txBody>
      </p:sp>
      <p:sp>
        <p:nvSpPr>
          <p:cNvPr id="8" name="Right Arrow 7"/>
          <p:cNvSpPr/>
          <p:nvPr/>
        </p:nvSpPr>
        <p:spPr>
          <a:xfrm rot="1667520">
            <a:off x="3854204" y="1543791"/>
            <a:ext cx="936104" cy="35091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09873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Candy Round BTN" panose="020F0604020102040306" pitchFamily="34" charset="0"/>
              </a:rPr>
              <a:t>Twist or stick?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69" y="980728"/>
            <a:ext cx="8463061" cy="438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199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andy Round BTN" panose="020F0604020102040306" pitchFamily="34" charset="0"/>
              </a:rPr>
              <a:t>Write about Scrooge and the way he changes throughout the novel.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123728" y="1484784"/>
            <a:ext cx="165618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23580" y="1695810"/>
            <a:ext cx="2890663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Selfish</a:t>
            </a:r>
          </a:p>
          <a:p>
            <a:r>
              <a:rPr lang="en-GB" sz="2400" dirty="0"/>
              <a:t>Egotistical</a:t>
            </a:r>
          </a:p>
        </p:txBody>
      </p:sp>
      <p:sp>
        <p:nvSpPr>
          <p:cNvPr id="8" name="Right Arrow 7"/>
          <p:cNvSpPr/>
          <p:nvPr/>
        </p:nvSpPr>
        <p:spPr>
          <a:xfrm rot="1667520">
            <a:off x="3159658" y="1693730"/>
            <a:ext cx="936104" cy="35091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30226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c4de0b3-89b3-45ec-ac83-a27d29b0acd3">
      <Terms xmlns="http://schemas.microsoft.com/office/infopath/2007/PartnerControls"/>
    </lcf76f155ced4ddcb4097134ff3c332f>
    <TaxCatchAll xmlns="fe69b6b6-66b6-4fd3-9deb-2205975cdab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DAFE4E39DC464390F0DA6435A5BAF7" ma:contentTypeVersion="18" ma:contentTypeDescription="Create a new document." ma:contentTypeScope="" ma:versionID="652e4eaa832091f693c3947095cf781d">
  <xsd:schema xmlns:xsd="http://www.w3.org/2001/XMLSchema" xmlns:xs="http://www.w3.org/2001/XMLSchema" xmlns:p="http://schemas.microsoft.com/office/2006/metadata/properties" xmlns:ns1="http://schemas.microsoft.com/sharepoint/v3" xmlns:ns2="8c4de0b3-89b3-45ec-ac83-a27d29b0acd3" xmlns:ns3="fe69b6b6-66b6-4fd3-9deb-2205975cdabc" targetNamespace="http://schemas.microsoft.com/office/2006/metadata/properties" ma:root="true" ma:fieldsID="eb9fb6a989afa8f95b6c724b1a79f6e6" ns1:_="" ns2:_="" ns3:_="">
    <xsd:import namespace="http://schemas.microsoft.com/sharepoint/v3"/>
    <xsd:import namespace="8c4de0b3-89b3-45ec-ac83-a27d29b0acd3"/>
    <xsd:import namespace="fe69b6b6-66b6-4fd3-9deb-2205975cda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4de0b3-89b3-45ec-ac83-a27d29b0ac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0d92579-ae91-4566-80ea-9f489a5cf0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69b6b6-66b6-4fd3-9deb-2205975cdab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b684c24-add0-4e37-a7fd-a1fdbd098dfe}" ma:internalName="TaxCatchAll" ma:showField="CatchAllData" ma:web="fe69b6b6-66b6-4fd3-9deb-2205975cda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87E18D-58EC-4E72-8EAE-C0835217B2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1BE167-17B8-4513-85B9-F61CB79F814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8c4de0b3-89b3-45ec-ac83-a27d29b0acd3"/>
    <ds:schemaRef ds:uri="fe69b6b6-66b6-4fd3-9deb-2205975cdabc"/>
  </ds:schemaRefs>
</ds:datastoreItem>
</file>

<file path=customXml/itemProps3.xml><?xml version="1.0" encoding="utf-8"?>
<ds:datastoreItem xmlns:ds="http://schemas.openxmlformats.org/officeDocument/2006/customXml" ds:itemID="{CD949B77-905C-4303-96A0-756BCFB753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c4de0b3-89b3-45ec-ac83-a27d29b0acd3"/>
    <ds:schemaRef ds:uri="fe69b6b6-66b6-4fd3-9deb-2205975cda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1312</TotalTime>
  <Words>716</Words>
  <Application>Microsoft Office PowerPoint</Application>
  <PresentationFormat>On-screen Show (4:3)</PresentationFormat>
  <Paragraphs>95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Candy Round BTN</vt:lpstr>
      <vt:lpstr>Wingdings</vt:lpstr>
      <vt:lpstr>Office Theme</vt:lpstr>
      <vt:lpstr>English</vt:lpstr>
      <vt:lpstr>English Literature</vt:lpstr>
      <vt:lpstr>Why bother?</vt:lpstr>
      <vt:lpstr>Exam Papers</vt:lpstr>
      <vt:lpstr>Exam Papers</vt:lpstr>
      <vt:lpstr>Preparation</vt:lpstr>
      <vt:lpstr>Example paper</vt:lpstr>
      <vt:lpstr>Twist or stick?</vt:lpstr>
      <vt:lpstr>Twist or stick?</vt:lpstr>
      <vt:lpstr>Twist or stick?</vt:lpstr>
      <vt:lpstr>Twist or stick?</vt:lpstr>
      <vt:lpstr>Write about Scrooge and the way he changes throughout the novel.</vt:lpstr>
      <vt:lpstr>PowerPoint Presentation</vt:lpstr>
      <vt:lpstr>Time is Ticking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is Ticking</dc:title>
  <dc:creator>Joanne</dc:creator>
  <cp:lastModifiedBy>S Engler (WOL)</cp:lastModifiedBy>
  <cp:revision>182</cp:revision>
  <dcterms:created xsi:type="dcterms:W3CDTF">2008-02-24T15:07:48Z</dcterms:created>
  <dcterms:modified xsi:type="dcterms:W3CDTF">2025-01-20T17:11:31Z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0x01010030DAFE4E39DC464390F0DA6435A5BAF7</vt:lpwstr>
  </property>
</Properties>
</file>