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</p:sldMasterIdLst>
  <p:notesMasterIdLst>
    <p:notesMasterId r:id="rId19"/>
  </p:notesMasterIdLst>
  <p:sldIdLst>
    <p:sldId id="256" r:id="rId2"/>
    <p:sldId id="257" r:id="rId3"/>
    <p:sldId id="269" r:id="rId4"/>
    <p:sldId id="270" r:id="rId5"/>
    <p:sldId id="260" r:id="rId6"/>
    <p:sldId id="272" r:id="rId7"/>
    <p:sldId id="287" r:id="rId8"/>
    <p:sldId id="289" r:id="rId9"/>
    <p:sldId id="290" r:id="rId10"/>
    <p:sldId id="291" r:id="rId11"/>
    <p:sldId id="292" r:id="rId12"/>
    <p:sldId id="293" r:id="rId13"/>
    <p:sldId id="286" r:id="rId14"/>
    <p:sldId id="288" r:id="rId15"/>
    <p:sldId id="294" r:id="rId16"/>
    <p:sldId id="268" r:id="rId17"/>
    <p:sldId id="262" r:id="rId18"/>
  </p:sldIdLst>
  <p:sldSz cx="18288000" cy="10287000"/>
  <p:notesSz cx="6858000" cy="9144000"/>
  <p:embeddedFontLst>
    <p:embeddedFont>
      <p:font typeface="Century Gothic" panose="020B0502020202020204" pitchFamily="34" charset="0"/>
      <p:regular r:id="rId20"/>
      <p:bold r:id="rId21"/>
      <p:italic r:id="rId22"/>
      <p:boldItalic r:id="rId23"/>
    </p:embeddedFont>
    <p:embeddedFont>
      <p:font typeface="Clear Sans Regular" panose="020B0604020202020204" charset="0"/>
      <p:regular r:id="rId24"/>
    </p:embeddedFont>
    <p:embeddedFont>
      <p:font typeface="Heebo Bold" panose="020B0604020202020204" charset="-79"/>
      <p:regular r:id="rId25"/>
      <p:bold r:id="rId26"/>
    </p:embeddedFont>
    <p:embeddedFont>
      <p:font typeface="Roboto" panose="020F0502020204030204" pitchFamily="2" charset="0"/>
      <p:regular r:id="rId27"/>
      <p:bold r:id="rId28"/>
      <p:italic r:id="rId29"/>
      <p:boldItalic r:id="rId30"/>
    </p:embeddedFont>
    <p:embeddedFont>
      <p:font typeface="Roboto Bold" panose="020B0604020202020204" charset="0"/>
      <p:regular r:id="rId31"/>
      <p:bold r:id="rId32"/>
    </p:embeddedFont>
    <p:embeddedFont>
      <p:font typeface="Wingdings 3" panose="05040102010807070707" pitchFamily="18" charset="2"/>
      <p:regular r:id="rId3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3325E72-C9F6-42DA-AC09-840FFC1A7415}" v="16" dt="2025-01-22T17:51:53.3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802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21" Type="http://schemas.openxmlformats.org/officeDocument/2006/relationships/font" Target="fonts/font2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F5713A-DF39-4468-9C8B-A4E5FBF7ABDA}" type="datetimeFigureOut">
              <a:rPr lang="en-GB" smtClean="0"/>
              <a:t>22/01/2025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8996C6-B560-4CA3-A1C8-D5E95A7C08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1355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996C6-B560-4CA3-A1C8-D5E95A7C08B5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60883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996C6-B560-4CA3-A1C8-D5E95A7C08B5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95849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83820" y="3771901"/>
            <a:ext cx="13373099" cy="3394172"/>
          </a:xfrm>
        </p:spPr>
        <p:txBody>
          <a:bodyPr anchor="b">
            <a:normAutofit/>
          </a:bodyPr>
          <a:lstStyle>
            <a:lvl1pPr>
              <a:defRPr sz="8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83820" y="7166069"/>
            <a:ext cx="13373099" cy="1689425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6485716"/>
            <a:ext cx="2616978" cy="1167884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7719" y="6794311"/>
            <a:ext cx="1169651" cy="5476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127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3819" y="914400"/>
            <a:ext cx="13373099" cy="4675560"/>
          </a:xfrm>
        </p:spPr>
        <p:txBody>
          <a:bodyPr anchor="ctr">
            <a:normAutofit/>
          </a:bodyPr>
          <a:lstStyle>
            <a:lvl1pPr algn="l">
              <a:defRPr sz="7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3819" y="6531069"/>
            <a:ext cx="13373099" cy="2333796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6283" y="4767263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7719" y="4866209"/>
            <a:ext cx="1169651" cy="5476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375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4924" y="914400"/>
            <a:ext cx="12590889" cy="4343400"/>
          </a:xfrm>
        </p:spPr>
        <p:txBody>
          <a:bodyPr anchor="ctr">
            <a:normAutofit/>
          </a:bodyPr>
          <a:lstStyle>
            <a:lvl1pPr algn="l">
              <a:defRPr sz="7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912518" y="5257800"/>
            <a:ext cx="11304831" cy="5715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3819" y="6531069"/>
            <a:ext cx="13373099" cy="2333796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6283" y="4767263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7719" y="4866209"/>
            <a:ext cx="1169651" cy="5476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701478" y="972008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672278" y="4357959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235953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3820" y="3657601"/>
            <a:ext cx="13373100" cy="4087268"/>
          </a:xfrm>
        </p:spPr>
        <p:txBody>
          <a:bodyPr anchor="b">
            <a:normAutofit/>
          </a:bodyPr>
          <a:lstStyle>
            <a:lvl1pPr algn="l">
              <a:defRPr sz="7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3820" y="7772400"/>
            <a:ext cx="13373100" cy="1094433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6283" y="7367588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7719" y="7474631"/>
            <a:ext cx="1169651" cy="5476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292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274924" y="914400"/>
            <a:ext cx="12590889" cy="4343400"/>
          </a:xfrm>
        </p:spPr>
        <p:txBody>
          <a:bodyPr anchor="ctr">
            <a:normAutofit/>
          </a:bodyPr>
          <a:lstStyle>
            <a:lvl1pPr algn="l">
              <a:defRPr sz="7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883818" y="6515100"/>
            <a:ext cx="13373100" cy="12573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600">
                <a:solidFill>
                  <a:schemeClr val="accent1"/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3820" y="7772400"/>
            <a:ext cx="13373100" cy="1094433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6283" y="7367588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7719" y="7474631"/>
            <a:ext cx="1169651" cy="5476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701478" y="972008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6672278" y="4357959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678750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3819" y="941111"/>
            <a:ext cx="13373099" cy="4320030"/>
          </a:xfrm>
        </p:spPr>
        <p:txBody>
          <a:bodyPr anchor="ctr">
            <a:normAutofit/>
          </a:bodyPr>
          <a:lstStyle>
            <a:lvl1pPr algn="l">
              <a:defRPr sz="7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883818" y="6515100"/>
            <a:ext cx="13373100" cy="12573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600">
                <a:solidFill>
                  <a:schemeClr val="accent1"/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3820" y="7772400"/>
            <a:ext cx="13373100" cy="1094433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6283" y="7367588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7719" y="7474631"/>
            <a:ext cx="1169651" cy="5476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3982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6283" y="1071563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0135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942219" y="941108"/>
            <a:ext cx="3311402" cy="7925726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83818" y="941108"/>
            <a:ext cx="9715500" cy="79257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6283" y="1071563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321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9388" y="936165"/>
            <a:ext cx="13367531" cy="192133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3818" y="3200400"/>
            <a:ext cx="13373100" cy="56664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6283" y="1071563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326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3819" y="3088125"/>
            <a:ext cx="13373099" cy="2203200"/>
          </a:xfrm>
        </p:spPr>
        <p:txBody>
          <a:bodyPr anchor="b"/>
          <a:lstStyle>
            <a:lvl1pPr algn="l">
              <a:defRPr sz="6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3819" y="5295194"/>
            <a:ext cx="13373099" cy="1290600"/>
          </a:xfrm>
        </p:spPr>
        <p:txBody>
          <a:bodyPr anchor="t"/>
          <a:lstStyle>
            <a:lvl1pPr marL="0" indent="0" algn="l">
              <a:buNone/>
              <a:defRPr sz="3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6283" y="4767263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7719" y="4866209"/>
            <a:ext cx="1169651" cy="5476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377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83818" y="3200400"/>
            <a:ext cx="6470796" cy="56664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86121" y="3189333"/>
            <a:ext cx="6470796" cy="56664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6283" y="1071563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7719" y="1181674"/>
            <a:ext cx="1169651" cy="5476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292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09060" y="2959055"/>
            <a:ext cx="5989098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83819" y="3823449"/>
            <a:ext cx="6514340" cy="503109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1259944" y="2954213"/>
            <a:ext cx="5998502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750436" y="3818607"/>
            <a:ext cx="6508011" cy="503109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6283" y="1071563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7719" y="1181674"/>
            <a:ext cx="1169651" cy="5476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781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6283" y="1071563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713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6283" y="1071563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744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3819" y="669132"/>
            <a:ext cx="5257799" cy="1464468"/>
          </a:xfrm>
        </p:spPr>
        <p:txBody>
          <a:bodyPr anchor="b"/>
          <a:lstStyle>
            <a:lvl1pPr algn="l">
              <a:defRPr sz="3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84518" y="669133"/>
            <a:ext cx="7772400" cy="812244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3819" y="2397920"/>
            <a:ext cx="5257799" cy="6393654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6283" y="1071563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828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3820" y="7200900"/>
            <a:ext cx="13373100" cy="85010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3818" y="952448"/>
            <a:ext cx="13373100" cy="578245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3820" y="8051007"/>
            <a:ext cx="13373100" cy="74056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6283" y="7367588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7719" y="7474631"/>
            <a:ext cx="1169651" cy="5476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245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2" y="342900"/>
            <a:ext cx="4277274" cy="9957942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40832" y="-1179"/>
            <a:ext cx="3535011" cy="1028105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274320" cy="10287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89387" y="936165"/>
            <a:ext cx="13367531" cy="19213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3818" y="3200400"/>
            <a:ext cx="13373100" cy="5829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542419" y="9195656"/>
            <a:ext cx="1719425" cy="5555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83819" y="9203713"/>
            <a:ext cx="1142999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7719" y="1181674"/>
            <a:ext cx="1169651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000">
                <a:solidFill>
                  <a:srgbClr val="FE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047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6858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514350" indent="-51435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Font typeface="Wingdings 3" charset="2"/>
        <a:buChar char=""/>
        <a:defRPr sz="2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1114425" indent="-428625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Font typeface="Wingdings 3" charset="2"/>
        <a:buChar char="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7145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Font typeface="Wingdings 3" charset="2"/>
        <a:buChar char="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24003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30861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37719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44577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51435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58293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pughe@wollaston-school.net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15028900" y="1511479"/>
            <a:ext cx="3259100" cy="881654"/>
          </a:xfrm>
          <a:prstGeom prst="rect">
            <a:avLst/>
          </a:prstGeom>
          <a:solidFill>
            <a:srgbClr val="F4B8B7"/>
          </a:solid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7286625" y="2706813"/>
            <a:ext cx="8527547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000"/>
              </a:lnSpc>
            </a:pPr>
            <a:r>
              <a:rPr lang="en-US" sz="10000" dirty="0">
                <a:solidFill>
                  <a:srgbClr val="191919"/>
                </a:solidFill>
                <a:latin typeface="Clear Sans Regular"/>
              </a:rPr>
              <a:t>GCSE Science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286625" y="6933586"/>
            <a:ext cx="9768320" cy="1256754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19"/>
              </a:lnSpc>
            </a:pPr>
            <a:r>
              <a:rPr lang="en-US" sz="4099" dirty="0" err="1">
                <a:solidFill>
                  <a:srgbClr val="191919"/>
                </a:solidFill>
                <a:latin typeface="Roboto Bold"/>
              </a:rPr>
              <a:t>Mr</a:t>
            </a:r>
            <a:r>
              <a:rPr lang="en-US" sz="4099" dirty="0">
                <a:solidFill>
                  <a:srgbClr val="191919"/>
                </a:solidFill>
                <a:latin typeface="Roboto Bold"/>
              </a:rPr>
              <a:t> Pugh</a:t>
            </a:r>
          </a:p>
          <a:p>
            <a:pPr algn="ctr">
              <a:lnSpc>
                <a:spcPts val="4919"/>
              </a:lnSpc>
            </a:pPr>
            <a:r>
              <a:rPr lang="en-US" sz="4099" b="1" dirty="0">
                <a:solidFill>
                  <a:srgbClr val="191919"/>
                </a:solidFill>
                <a:latin typeface="Roboto Bold"/>
              </a:rPr>
              <a:t>Head Of Science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5951509" y="1019175"/>
            <a:ext cx="1413883" cy="13739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</a:pPr>
            <a:r>
              <a:rPr lang="en-US" sz="9000">
                <a:solidFill>
                  <a:srgbClr val="191919"/>
                </a:solidFill>
                <a:latin typeface="Heebo Bold"/>
              </a:rPr>
              <a:t>01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423962" y="107927"/>
            <a:ext cx="2979376" cy="198873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 r="9790"/>
          <a:stretch>
            <a:fillRect/>
          </a:stretch>
        </p:blipFill>
        <p:spPr>
          <a:xfrm>
            <a:off x="152400" y="8190340"/>
            <a:ext cx="2706942" cy="200111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Exam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4200" dirty="0"/>
              <a:t>Multiple Choice Questions</a:t>
            </a:r>
          </a:p>
          <a:p>
            <a:r>
              <a:rPr lang="en-GB" sz="4200" dirty="0"/>
              <a:t>Long Answers</a:t>
            </a:r>
          </a:p>
          <a:p>
            <a:r>
              <a:rPr lang="en-GB" sz="4200" dirty="0"/>
              <a:t>Increased mathematical requirements</a:t>
            </a:r>
          </a:p>
          <a:p>
            <a:r>
              <a:rPr lang="en-GB" sz="4200" dirty="0"/>
              <a:t>Familiarity with command words</a:t>
            </a:r>
          </a:p>
          <a:p>
            <a:r>
              <a:rPr lang="en-GB" sz="4200" dirty="0"/>
              <a:t>Increased demand</a:t>
            </a:r>
          </a:p>
          <a:p>
            <a:pPr marL="10287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7844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Revision Guides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It used to be that “If you know your revision guide you will get a 4 or 5.”</a:t>
            </a:r>
          </a:p>
          <a:p>
            <a:r>
              <a:rPr lang="en-GB" sz="3600" dirty="0"/>
              <a:t>This is no longer the case.</a:t>
            </a:r>
          </a:p>
          <a:p>
            <a:r>
              <a:rPr lang="en-GB" sz="3600" dirty="0"/>
              <a:t>To get a 4 and above you need to be able to apply and discuss the Science.</a:t>
            </a:r>
          </a:p>
          <a:p>
            <a:r>
              <a:rPr lang="en-GB" sz="3600" dirty="0"/>
              <a:t>Revision guides are the first step.</a:t>
            </a:r>
          </a:p>
        </p:txBody>
      </p:sp>
    </p:spTree>
    <p:extLst>
      <p:ext uri="{BB962C8B-B14F-4D97-AF65-F5344CB8AC3E}">
        <p14:creationId xmlns:p14="http://schemas.microsoft.com/office/powerpoint/2010/main" val="511988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 Preparation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Revision Guides </a:t>
            </a:r>
          </a:p>
          <a:p>
            <a:r>
              <a:rPr lang="en-GB" sz="3600" dirty="0"/>
              <a:t>EDUCAKE</a:t>
            </a:r>
          </a:p>
          <a:p>
            <a:r>
              <a:rPr lang="en-GB" sz="3600" dirty="0"/>
              <a:t>Learning Checklists</a:t>
            </a:r>
          </a:p>
          <a:p>
            <a:r>
              <a:rPr lang="en-GB" sz="3600" dirty="0" err="1"/>
              <a:t>Mindmaps</a:t>
            </a:r>
            <a:r>
              <a:rPr lang="en-GB" sz="3600" dirty="0"/>
              <a:t>/flash cards and other techniques (search YouTube – how to revise for GCSE exams)</a:t>
            </a:r>
          </a:p>
          <a:p>
            <a:r>
              <a:rPr lang="en-GB" sz="3600" dirty="0"/>
              <a:t>Past Papers</a:t>
            </a:r>
          </a:p>
          <a:p>
            <a:r>
              <a:rPr lang="en-GB" sz="3600" dirty="0"/>
              <a:t>Sample papers and specimen papers (Search “AQA GCSE Combined Science: Trilogy”)</a:t>
            </a:r>
          </a:p>
        </p:txBody>
      </p:sp>
    </p:spTree>
    <p:extLst>
      <p:ext uri="{BB962C8B-B14F-4D97-AF65-F5344CB8AC3E}">
        <p14:creationId xmlns:p14="http://schemas.microsoft.com/office/powerpoint/2010/main" val="3981824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1412" y="715008"/>
            <a:ext cx="10537116" cy="1714500"/>
          </a:xfrm>
        </p:spPr>
        <p:txBody>
          <a:bodyPr/>
          <a:lstStyle/>
          <a:p>
            <a:r>
              <a:rPr lang="en-GB" dirty="0"/>
              <a:t>Online help…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5389" y="2767236"/>
            <a:ext cx="10381826" cy="6588732"/>
          </a:xfrm>
        </p:spPr>
        <p:txBody>
          <a:bodyPr>
            <a:normAutofit lnSpcReduction="10000"/>
          </a:bodyPr>
          <a:lstStyle/>
          <a:p>
            <a:r>
              <a:rPr lang="en-GB" sz="3600" dirty="0"/>
              <a:t>Search “how to revise for GCSE exams?” in YouTube and see what advice there is (pick 2 or 3 good strategies)</a:t>
            </a:r>
          </a:p>
          <a:p>
            <a:r>
              <a:rPr lang="en-GB" sz="3600" dirty="0"/>
              <a:t>YouTube Channel – </a:t>
            </a:r>
            <a:r>
              <a:rPr lang="en-GB" sz="3600" dirty="0" err="1"/>
              <a:t>myGCSEscience</a:t>
            </a:r>
            <a:endParaRPr lang="en-GB" sz="3600" dirty="0"/>
          </a:p>
          <a:p>
            <a:r>
              <a:rPr lang="en-GB" sz="3600" dirty="0"/>
              <a:t>YouTube Channel – Primrose Kitten (search “Primrose Kitten AQA chemistry for the new spec 9-1)</a:t>
            </a:r>
          </a:p>
          <a:p>
            <a:r>
              <a:rPr lang="en-GB" sz="3600" dirty="0"/>
              <a:t>GCSE Bitesize (search GCSE </a:t>
            </a:r>
            <a:r>
              <a:rPr lang="en-GB" sz="3600" dirty="0" err="1"/>
              <a:t>Bitesize</a:t>
            </a:r>
            <a:r>
              <a:rPr lang="en-GB" sz="3600" dirty="0"/>
              <a:t> Combined Science) – notes, questions </a:t>
            </a:r>
            <a:r>
              <a:rPr lang="en-GB" sz="3600" dirty="0" err="1"/>
              <a:t>etc</a:t>
            </a:r>
            <a:endParaRPr lang="en-GB" sz="3600" dirty="0"/>
          </a:p>
          <a:p>
            <a:r>
              <a:rPr lang="en-GB" sz="3600" dirty="0"/>
              <a:t>Getrevising.co.uk – ready made flash cards and more</a:t>
            </a:r>
          </a:p>
        </p:txBody>
      </p:sp>
    </p:spTree>
    <p:extLst>
      <p:ext uri="{BB962C8B-B14F-4D97-AF65-F5344CB8AC3E}">
        <p14:creationId xmlns:p14="http://schemas.microsoft.com/office/powerpoint/2010/main" val="2166929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“I can’t help, I don’t know any Science”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81680" y="2983260"/>
            <a:ext cx="11665296" cy="6156684"/>
          </a:xfrm>
        </p:spPr>
        <p:txBody>
          <a:bodyPr>
            <a:normAutofit fontScale="92500"/>
          </a:bodyPr>
          <a:lstStyle/>
          <a:p>
            <a:r>
              <a:rPr lang="en-GB" sz="3600" b="1" dirty="0"/>
              <a:t>Encourage them to start now </a:t>
            </a:r>
            <a:r>
              <a:rPr lang="en-GB" sz="3600" dirty="0"/>
              <a:t>(maybe develop a weekly routine)</a:t>
            </a:r>
          </a:p>
          <a:p>
            <a:r>
              <a:rPr lang="en-GB" sz="3600" b="1" dirty="0"/>
              <a:t>Encourage students to discuss the science on particular pages of the revision guide</a:t>
            </a:r>
            <a:r>
              <a:rPr lang="en-GB" sz="3600" dirty="0"/>
              <a:t>. Which is the most important part? Why? What are the 5 most important ideas? How does it link to the wider world?</a:t>
            </a:r>
          </a:p>
          <a:p>
            <a:r>
              <a:rPr lang="en-GB" sz="3600" b="1" dirty="0"/>
              <a:t>Talk through answers to exam questions. </a:t>
            </a:r>
            <a:r>
              <a:rPr lang="en-GB" sz="3600" dirty="0"/>
              <a:t>E.g. Read the question together then the student answers while you read the mark scheme and check off correct parts and highlight anything that was missing. </a:t>
            </a:r>
          </a:p>
        </p:txBody>
      </p:sp>
    </p:spTree>
    <p:extLst>
      <p:ext uri="{BB962C8B-B14F-4D97-AF65-F5344CB8AC3E}">
        <p14:creationId xmlns:p14="http://schemas.microsoft.com/office/powerpoint/2010/main" val="3290156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“I can’t help, I don’t know any Science”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3156" y="2875248"/>
            <a:ext cx="11665296" cy="6156684"/>
          </a:xfrm>
        </p:spPr>
        <p:txBody>
          <a:bodyPr>
            <a:normAutofit/>
          </a:bodyPr>
          <a:lstStyle/>
          <a:p>
            <a:r>
              <a:rPr lang="en-GB" sz="3600" b="1" dirty="0"/>
              <a:t>See if they can talk you through experimental methods. </a:t>
            </a:r>
            <a:r>
              <a:rPr lang="en-GB" sz="3600" dirty="0"/>
              <a:t>Sub sections of the revision guide are labelled “practical” This means the students must know the experimental method. You could ask what the equipment does? What the point is? </a:t>
            </a:r>
          </a:p>
          <a:p>
            <a:r>
              <a:rPr lang="en-GB" sz="3600" b="1" dirty="0"/>
              <a:t>Use the questions at the bottom of each revision guide page to test students.</a:t>
            </a:r>
          </a:p>
          <a:p>
            <a:r>
              <a:rPr lang="en-GB" sz="3600" b="1" dirty="0"/>
              <a:t>Challenge students to give you a lesson on a certain topic or subtopic.</a:t>
            </a:r>
          </a:p>
        </p:txBody>
      </p:sp>
    </p:spTree>
    <p:extLst>
      <p:ext uri="{BB962C8B-B14F-4D97-AF65-F5344CB8AC3E}">
        <p14:creationId xmlns:p14="http://schemas.microsoft.com/office/powerpoint/2010/main" val="3840220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est Your Awareness  Whodunnit (1)">
            <a:hlinkClick r:id="" action="ppaction://media"/>
            <a:extLst>
              <a:ext uri="{FF2B5EF4-FFF2-40B4-BE49-F238E27FC236}">
                <a16:creationId xmlns:a16="http://schemas.microsoft.com/office/drawing/2014/main" id="{0D6D55DF-19FA-4D1A-9960-5F02B12ABE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37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551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5028900" y="1511479"/>
            <a:ext cx="3259100" cy="881654"/>
          </a:xfrm>
          <a:prstGeom prst="rect">
            <a:avLst/>
          </a:prstGeom>
          <a:solidFill>
            <a:srgbClr val="F4B8B7"/>
          </a:solidFill>
        </p:spPr>
        <p:txBody>
          <a:bodyPr/>
          <a:lstStyle/>
          <a:p>
            <a:endParaRPr lang="en-GB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26509" r="25542"/>
          <a:stretch>
            <a:fillRect/>
          </a:stretch>
        </p:blipFill>
        <p:spPr>
          <a:xfrm>
            <a:off x="0" y="0"/>
            <a:ext cx="7389315" cy="102870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5951509" y="1016002"/>
            <a:ext cx="1413883" cy="1380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</a:pPr>
            <a:r>
              <a:rPr lang="en-US" sz="8999">
                <a:solidFill>
                  <a:srgbClr val="191919"/>
                </a:solidFill>
                <a:latin typeface="Heebo Bold"/>
              </a:rPr>
              <a:t>07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5694317" y="3695700"/>
            <a:ext cx="11086732" cy="4170831"/>
            <a:chOff x="0" y="-9525"/>
            <a:chExt cx="14782309" cy="5561107"/>
          </a:xfrm>
        </p:grpSpPr>
        <p:sp>
          <p:nvSpPr>
            <p:cNvPr id="6" name="TextBox 6"/>
            <p:cNvSpPr txBox="1"/>
            <p:nvPr/>
          </p:nvSpPr>
          <p:spPr>
            <a:xfrm>
              <a:off x="0" y="-9525"/>
              <a:ext cx="14782309" cy="194925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1400"/>
                </a:lnSpc>
              </a:pPr>
              <a:r>
                <a:rPr lang="en-US" sz="9500" dirty="0">
                  <a:solidFill>
                    <a:srgbClr val="191919"/>
                  </a:solidFill>
                  <a:latin typeface="Heebo Bold"/>
                </a:rPr>
                <a:t>Please get in touch!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2460994"/>
              <a:ext cx="14223509" cy="309058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619"/>
                </a:lnSpc>
              </a:pPr>
              <a:r>
                <a:rPr lang="en-US" sz="3299" spc="164" dirty="0">
                  <a:solidFill>
                    <a:srgbClr val="191919"/>
                  </a:solidFill>
                  <a:latin typeface="Roboto Bold"/>
                </a:rPr>
                <a:t>LET US KNOW IF YOU HAVE QUESTIONS.</a:t>
              </a:r>
            </a:p>
            <a:p>
              <a:pPr>
                <a:lnSpc>
                  <a:spcPts val="4619"/>
                </a:lnSpc>
              </a:pPr>
              <a:r>
                <a:rPr lang="en-US" sz="3299" spc="164" dirty="0">
                  <a:solidFill>
                    <a:srgbClr val="191919"/>
                  </a:solidFill>
                  <a:latin typeface="Roboto Bold"/>
                  <a:hlinkClick r:id="rId3"/>
                </a:rPr>
                <a:t>pughe@wollaston-school.net</a:t>
              </a:r>
              <a:endParaRPr lang="en-US" sz="3299" spc="164" dirty="0">
                <a:solidFill>
                  <a:srgbClr val="191919"/>
                </a:solidFill>
                <a:latin typeface="Roboto Bold"/>
              </a:endParaRPr>
            </a:p>
            <a:p>
              <a:pPr>
                <a:lnSpc>
                  <a:spcPts val="4619"/>
                </a:lnSpc>
              </a:pPr>
              <a:endParaRPr lang="en-US" sz="3299" spc="164" dirty="0">
                <a:solidFill>
                  <a:srgbClr val="191919"/>
                </a:solidFill>
                <a:latin typeface="Roboto Bold"/>
              </a:endParaRPr>
            </a:p>
            <a:p>
              <a:pPr>
                <a:lnSpc>
                  <a:spcPts val="4619"/>
                </a:lnSpc>
              </a:pPr>
              <a:endParaRPr lang="en-US" sz="3299" spc="164" dirty="0">
                <a:solidFill>
                  <a:srgbClr val="191919"/>
                </a:solidFill>
                <a:latin typeface="Roboto Bold"/>
              </a:endParaRPr>
            </a:p>
          </p:txBody>
        </p:sp>
      </p:grpSp>
      <p:sp>
        <p:nvSpPr>
          <p:cNvPr id="8" name="TextBox 8"/>
          <p:cNvSpPr txBox="1"/>
          <p:nvPr/>
        </p:nvSpPr>
        <p:spPr>
          <a:xfrm rot="5400000">
            <a:off x="14841035" y="5795345"/>
            <a:ext cx="5259440" cy="403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359"/>
              </a:lnSpc>
            </a:pPr>
            <a:r>
              <a:rPr lang="en-US" sz="2399" spc="119">
                <a:solidFill>
                  <a:srgbClr val="191919"/>
                </a:solidFill>
                <a:latin typeface="Roboto Bold"/>
              </a:rPr>
              <a:t>GCSE Science 2022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1511479"/>
            <a:ext cx="3259100" cy="881654"/>
          </a:xfrm>
          <a:prstGeom prst="rect">
            <a:avLst/>
          </a:prstGeom>
          <a:solidFill>
            <a:srgbClr val="CCEBE6"/>
          </a:solidFill>
        </p:spPr>
        <p:txBody>
          <a:bodyPr/>
          <a:lstStyle/>
          <a:p>
            <a:endParaRPr lang="en-GB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30731" r="30731"/>
          <a:stretch>
            <a:fillRect/>
          </a:stretch>
        </p:blipFill>
        <p:spPr>
          <a:xfrm>
            <a:off x="4456233" y="1028700"/>
            <a:ext cx="4967159" cy="8603677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9438026" y="1028700"/>
            <a:ext cx="8849974" cy="8603677"/>
          </a:xfrm>
          <a:prstGeom prst="rect">
            <a:avLst/>
          </a:prstGeom>
          <a:solidFill>
            <a:srgbClr val="F4B8B7"/>
          </a:solid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922608" y="1016002"/>
            <a:ext cx="1413883" cy="1380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</a:pPr>
            <a:r>
              <a:rPr lang="en-US" sz="9000">
                <a:solidFill>
                  <a:srgbClr val="191919"/>
                </a:solidFill>
                <a:latin typeface="Heebo Bold"/>
              </a:rPr>
              <a:t>02</a:t>
            </a:r>
          </a:p>
        </p:txBody>
      </p:sp>
      <p:sp>
        <p:nvSpPr>
          <p:cNvPr id="6" name="TextBox 6"/>
          <p:cNvSpPr txBox="1"/>
          <p:nvPr/>
        </p:nvSpPr>
        <p:spPr>
          <a:xfrm rot="-5400000">
            <a:off x="-1480475" y="6417125"/>
            <a:ext cx="5259440" cy="422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399" spc="119">
                <a:solidFill>
                  <a:srgbClr val="191919"/>
                </a:solidFill>
                <a:latin typeface="Roboto Bold"/>
              </a:rPr>
              <a:t>GCSE Science 2022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9711770" y="1016002"/>
            <a:ext cx="8302486" cy="8167717"/>
            <a:chOff x="-756884" y="-15245"/>
            <a:chExt cx="11069982" cy="10890289"/>
          </a:xfrm>
        </p:grpSpPr>
        <p:sp>
          <p:nvSpPr>
            <p:cNvPr id="8" name="TextBox 8"/>
            <p:cNvSpPr txBox="1"/>
            <p:nvPr/>
          </p:nvSpPr>
          <p:spPr>
            <a:xfrm>
              <a:off x="-756884" y="-15245"/>
              <a:ext cx="11069982" cy="400109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1677"/>
                </a:lnSpc>
              </a:pPr>
              <a:r>
                <a:rPr lang="en-US" sz="5400" dirty="0">
                  <a:solidFill>
                    <a:srgbClr val="F8F8F6"/>
                  </a:solidFill>
                  <a:latin typeface="Heebo Bold"/>
                </a:rPr>
                <a:t>Exam Dates – for year 11</a:t>
              </a:r>
            </a:p>
            <a:p>
              <a:pPr>
                <a:lnSpc>
                  <a:spcPts val="11677"/>
                </a:lnSpc>
              </a:pPr>
              <a:endParaRPr lang="en-US" sz="9730" dirty="0">
                <a:solidFill>
                  <a:srgbClr val="F8F8F6"/>
                </a:solidFill>
                <a:latin typeface="Heebo Bold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9569131"/>
              <a:ext cx="9948106" cy="1305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15"/>
                </a:lnSpc>
              </a:pPr>
              <a:r>
                <a:rPr lang="en-US" sz="2800" dirty="0">
                  <a:solidFill>
                    <a:srgbClr val="191919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Paper 1: 22</a:t>
              </a:r>
              <a:r>
                <a:rPr lang="en-US" sz="2800" baseline="30000" dirty="0">
                  <a:solidFill>
                    <a:srgbClr val="191919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nd</a:t>
              </a:r>
              <a:r>
                <a:rPr lang="en-US" sz="2800" dirty="0">
                  <a:solidFill>
                    <a:srgbClr val="191919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May 2025</a:t>
              </a:r>
            </a:p>
            <a:p>
              <a:pPr>
                <a:lnSpc>
                  <a:spcPts val="4015"/>
                </a:lnSpc>
              </a:pPr>
              <a:r>
                <a:rPr lang="en-US" sz="2800" dirty="0">
                  <a:solidFill>
                    <a:srgbClr val="191919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Paper 2: 16</a:t>
              </a:r>
              <a:r>
                <a:rPr lang="en-US" sz="2800" baseline="30000" dirty="0">
                  <a:solidFill>
                    <a:srgbClr val="191919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th</a:t>
              </a:r>
              <a:r>
                <a:rPr lang="en-US" sz="2800" dirty="0">
                  <a:solidFill>
                    <a:srgbClr val="191919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June 2025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8652029"/>
              <a:ext cx="9948106" cy="7591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732"/>
                </a:lnSpc>
                <a:spcBef>
                  <a:spcPct val="0"/>
                </a:spcBef>
              </a:pPr>
              <a:r>
                <a:rPr lang="en-US" sz="3380" spc="169">
                  <a:solidFill>
                    <a:srgbClr val="F8F8F6"/>
                  </a:solidFill>
                  <a:latin typeface="Roboto Bold"/>
                </a:rPr>
                <a:t>PHYSICS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6616553"/>
              <a:ext cx="9948106" cy="13311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15"/>
                </a:lnSpc>
              </a:pPr>
              <a:r>
                <a:rPr lang="en-US" sz="2800" dirty="0">
                  <a:solidFill>
                    <a:srgbClr val="191919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Paper 1: 19</a:t>
              </a:r>
              <a:r>
                <a:rPr lang="en-US" sz="2800" baseline="30000" dirty="0">
                  <a:solidFill>
                    <a:srgbClr val="191919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th</a:t>
              </a:r>
              <a:r>
                <a:rPr lang="en-US" sz="2800" dirty="0">
                  <a:solidFill>
                    <a:srgbClr val="191919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May 2025</a:t>
              </a:r>
            </a:p>
            <a:p>
              <a:pPr>
                <a:lnSpc>
                  <a:spcPts val="4015"/>
                </a:lnSpc>
              </a:pPr>
              <a:r>
                <a:rPr lang="en-US" sz="2800" dirty="0">
                  <a:solidFill>
                    <a:srgbClr val="191919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Paper 2: 13</a:t>
              </a:r>
              <a:r>
                <a:rPr lang="en-US" sz="2800" baseline="30000" dirty="0">
                  <a:solidFill>
                    <a:srgbClr val="191919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th</a:t>
              </a:r>
              <a:r>
                <a:rPr lang="en-US" sz="2800" dirty="0">
                  <a:solidFill>
                    <a:srgbClr val="191919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June 2025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5699450"/>
              <a:ext cx="9948106" cy="7591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732"/>
                </a:lnSpc>
                <a:spcBef>
                  <a:spcPct val="0"/>
                </a:spcBef>
              </a:pPr>
              <a:r>
                <a:rPr lang="en-US" sz="3380" spc="169">
                  <a:solidFill>
                    <a:srgbClr val="F8F8F6"/>
                  </a:solidFill>
                  <a:latin typeface="Roboto Bold"/>
                </a:rPr>
                <a:t>CHEMISTRY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3635199"/>
              <a:ext cx="9948106" cy="13311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15"/>
                </a:lnSpc>
              </a:pPr>
              <a:r>
                <a:rPr lang="en-US" sz="2868" dirty="0">
                  <a:solidFill>
                    <a:srgbClr val="191919"/>
                  </a:solidFill>
                  <a:latin typeface="Roboto"/>
                </a:rPr>
                <a:t>Paper 1: 13</a:t>
              </a:r>
              <a:r>
                <a:rPr lang="en-US" sz="2868" baseline="30000" dirty="0">
                  <a:solidFill>
                    <a:srgbClr val="191919"/>
                  </a:solidFill>
                  <a:latin typeface="Roboto"/>
                </a:rPr>
                <a:t>th</a:t>
              </a:r>
              <a:r>
                <a:rPr lang="en-US" sz="2868" dirty="0">
                  <a:solidFill>
                    <a:srgbClr val="191919"/>
                  </a:solidFill>
                  <a:latin typeface="Roboto"/>
                </a:rPr>
                <a:t> May 2025</a:t>
              </a:r>
            </a:p>
            <a:p>
              <a:pPr>
                <a:lnSpc>
                  <a:spcPts val="4015"/>
                </a:lnSpc>
              </a:pPr>
              <a:r>
                <a:rPr lang="en-US" sz="2800" dirty="0">
                  <a:solidFill>
                    <a:srgbClr val="191919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Paper 2: 9</a:t>
              </a:r>
              <a:r>
                <a:rPr lang="en-US" sz="2800" baseline="30000" dirty="0">
                  <a:solidFill>
                    <a:srgbClr val="191919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th</a:t>
              </a:r>
              <a:r>
                <a:rPr lang="en-US" sz="2800" dirty="0">
                  <a:solidFill>
                    <a:srgbClr val="191919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June 2025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2718097"/>
              <a:ext cx="9948106" cy="7591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732"/>
                </a:lnSpc>
              </a:pPr>
              <a:r>
                <a:rPr lang="en-US" sz="3380" spc="169">
                  <a:solidFill>
                    <a:srgbClr val="F8F8F6"/>
                  </a:solidFill>
                  <a:latin typeface="Roboto Bold"/>
                </a:rPr>
                <a:t>BIOLOGY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120" y="1864519"/>
            <a:ext cx="5783580" cy="6557961"/>
          </a:xfrm>
        </p:spPr>
        <p:txBody>
          <a:bodyPr>
            <a:normAutofit/>
          </a:bodyPr>
          <a:lstStyle/>
          <a:p>
            <a:r>
              <a:rPr lang="en-GB" sz="5400">
                <a:solidFill>
                  <a:schemeClr val="tx2"/>
                </a:solidFill>
              </a:rPr>
              <a:t>The Course</a:t>
            </a:r>
            <a:br>
              <a:rPr lang="en-GB" sz="5400">
                <a:solidFill>
                  <a:schemeClr val="tx2"/>
                </a:solidFill>
              </a:rPr>
            </a:br>
            <a:endParaRPr lang="en-GB" sz="540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0" y="1207008"/>
            <a:ext cx="10232136" cy="7845552"/>
          </a:xfrm>
        </p:spPr>
        <p:txBody>
          <a:bodyPr anchor="ctr">
            <a:normAutofit/>
          </a:bodyPr>
          <a:lstStyle/>
          <a:p>
            <a:r>
              <a:rPr lang="en-GB" sz="3600" b="1" dirty="0">
                <a:solidFill>
                  <a:schemeClr val="tx2"/>
                </a:solidFill>
              </a:rPr>
              <a:t>AQA Combined Science: Trilogy (8464)</a:t>
            </a:r>
          </a:p>
          <a:p>
            <a:pPr lvl="1"/>
            <a:endParaRPr lang="en-GB" sz="3600" b="1" dirty="0">
              <a:solidFill>
                <a:schemeClr val="tx2"/>
              </a:solidFill>
            </a:endParaRPr>
          </a:p>
          <a:p>
            <a:pPr lvl="1"/>
            <a:endParaRPr lang="en-GB" sz="3600" b="1" dirty="0">
              <a:solidFill>
                <a:schemeClr val="tx2"/>
              </a:solidFill>
            </a:endParaRPr>
          </a:p>
          <a:p>
            <a:pPr lvl="1"/>
            <a:endParaRPr lang="en-GB" sz="3600" b="1" dirty="0">
              <a:solidFill>
                <a:schemeClr val="tx2"/>
              </a:solidFill>
            </a:endParaRPr>
          </a:p>
          <a:p>
            <a:pPr marL="548640" lvl="1" indent="0">
              <a:buNone/>
            </a:pPr>
            <a:r>
              <a:rPr lang="en-GB" sz="3600" b="1" dirty="0">
                <a:solidFill>
                  <a:schemeClr val="tx2"/>
                </a:solidFill>
              </a:rPr>
              <a:t>When searching for revision</a:t>
            </a:r>
          </a:p>
          <a:p>
            <a:pPr lvl="1"/>
            <a:r>
              <a:rPr lang="en-GB" sz="3600" b="1" dirty="0">
                <a:solidFill>
                  <a:schemeClr val="tx2"/>
                </a:solidFill>
              </a:rPr>
              <a:t>“AQA GCSE Combined Science: Trilogy”</a:t>
            </a:r>
          </a:p>
          <a:p>
            <a:pPr lvl="1"/>
            <a:r>
              <a:rPr lang="en-GB" sz="3600" b="1" dirty="0">
                <a:solidFill>
                  <a:schemeClr val="tx2"/>
                </a:solidFill>
              </a:rPr>
              <a:t>Teaching from September 2016</a:t>
            </a:r>
          </a:p>
          <a:p>
            <a:pPr marL="548640" lvl="1" indent="0">
              <a:buNone/>
            </a:pPr>
            <a:endParaRPr lang="en-GB" sz="36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29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1238" y="728691"/>
            <a:ext cx="10537116" cy="1188132"/>
          </a:xfrm>
        </p:spPr>
        <p:txBody>
          <a:bodyPr>
            <a:normAutofit/>
          </a:bodyPr>
          <a:lstStyle/>
          <a:p>
            <a:r>
              <a:rPr lang="en-GB" dirty="0"/>
              <a:t>The Combined Science Exams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150067" y="7425436"/>
            <a:ext cx="10165976" cy="1985264"/>
          </a:xfrm>
          <a:prstGeom prst="rect">
            <a:avLst/>
          </a:prstGeom>
        </p:spPr>
        <p:txBody>
          <a:bodyPr vert="horz" lIns="137160" tIns="68580" rIns="137160" bIns="68580" rtlCol="0">
            <a:normAutofit lnSpcReduction="10000"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dirty="0"/>
              <a:t>Combined Science Counts to two GCSE</a:t>
            </a:r>
          </a:p>
          <a:p>
            <a:r>
              <a:rPr lang="en-GB" sz="3600" dirty="0"/>
              <a:t>Twice the work</a:t>
            </a:r>
          </a:p>
          <a:p>
            <a:r>
              <a:rPr lang="en-GB" sz="3600" dirty="0"/>
              <a:t>Twice the reward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076354" y="2112323"/>
            <a:ext cx="10165976" cy="5313113"/>
          </a:xfrm>
          <a:prstGeom prst="rect">
            <a:avLst/>
          </a:prstGeom>
        </p:spPr>
        <p:txBody>
          <a:bodyPr vert="horz" lIns="137160" tIns="68580" rIns="137160" bIns="68580" rtlCol="0">
            <a:normAutofit lnSpcReduction="10000"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dirty="0"/>
              <a:t>This course is 100% examined</a:t>
            </a:r>
          </a:p>
          <a:p>
            <a:r>
              <a:rPr lang="en-GB" sz="3600" dirty="0"/>
              <a:t>There are 6 exams, each covering a different area.</a:t>
            </a:r>
          </a:p>
          <a:p>
            <a:r>
              <a:rPr lang="en-GB" sz="3600" dirty="0"/>
              <a:t>All are 1hr 15 mins long</a:t>
            </a:r>
          </a:p>
          <a:p>
            <a:r>
              <a:rPr lang="en-GB" sz="3600" dirty="0"/>
              <a:t>Two Biology</a:t>
            </a:r>
          </a:p>
          <a:p>
            <a:r>
              <a:rPr lang="en-GB" sz="3600" dirty="0"/>
              <a:t>Two Chemistry</a:t>
            </a:r>
          </a:p>
          <a:p>
            <a:r>
              <a:rPr lang="en-GB" sz="3600" dirty="0"/>
              <a:t>Two Physics</a:t>
            </a:r>
          </a:p>
          <a:p>
            <a:r>
              <a:rPr lang="en-GB" sz="3600" dirty="0"/>
              <a:t>Multiple choice, structured, closed short answer, and open response.</a:t>
            </a:r>
          </a:p>
        </p:txBody>
      </p:sp>
    </p:spTree>
    <p:extLst>
      <p:ext uri="{BB962C8B-B14F-4D97-AF65-F5344CB8AC3E}">
        <p14:creationId xmlns:p14="http://schemas.microsoft.com/office/powerpoint/2010/main" val="28966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1238" y="715008"/>
            <a:ext cx="10537116" cy="1188132"/>
          </a:xfrm>
        </p:spPr>
        <p:txBody>
          <a:bodyPr>
            <a:normAutofit/>
          </a:bodyPr>
          <a:lstStyle/>
          <a:p>
            <a:r>
              <a:rPr lang="en-GB" dirty="0"/>
              <a:t>The Triple Science Exams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150067" y="7411753"/>
            <a:ext cx="10165976" cy="1985264"/>
          </a:xfrm>
          <a:prstGeom prst="rect">
            <a:avLst/>
          </a:prstGeom>
        </p:spPr>
        <p:txBody>
          <a:bodyPr vert="horz" lIns="137160" tIns="68580" rIns="137160" bIns="68580" rtlCol="0">
            <a:normAutofit lnSpcReduction="10000"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dirty="0"/>
              <a:t>Three separate GCSE grades</a:t>
            </a:r>
          </a:p>
          <a:p>
            <a:r>
              <a:rPr lang="en-GB" sz="3600" dirty="0"/>
              <a:t>Triple the work</a:t>
            </a:r>
          </a:p>
          <a:p>
            <a:r>
              <a:rPr lang="en-GB" sz="3600" dirty="0"/>
              <a:t>Triple the reward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076354" y="2098640"/>
            <a:ext cx="10165976" cy="5313113"/>
          </a:xfrm>
          <a:prstGeom prst="rect">
            <a:avLst/>
          </a:prstGeom>
        </p:spPr>
        <p:txBody>
          <a:bodyPr vert="horz" lIns="137160" tIns="68580" rIns="137160" bIns="68580" rtlCol="0">
            <a:normAutofit fontScale="92500" lnSpcReduction="10000"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dirty="0"/>
              <a:t>This course is 100%  terminal exam</a:t>
            </a:r>
          </a:p>
          <a:p>
            <a:r>
              <a:rPr lang="en-GB" sz="3600" dirty="0"/>
              <a:t>There are 6 exams, each covering a different area.</a:t>
            </a:r>
          </a:p>
          <a:p>
            <a:r>
              <a:rPr lang="en-GB" sz="3600" dirty="0"/>
              <a:t>All are 1hr 45 </a:t>
            </a:r>
            <a:r>
              <a:rPr lang="en-GB" sz="3600" dirty="0" err="1"/>
              <a:t>mins</a:t>
            </a:r>
            <a:r>
              <a:rPr lang="en-GB" sz="3600" dirty="0"/>
              <a:t> long ( 100 marks each)</a:t>
            </a:r>
          </a:p>
          <a:p>
            <a:r>
              <a:rPr lang="en-GB" sz="3600" dirty="0"/>
              <a:t>Two Biology</a:t>
            </a:r>
          </a:p>
          <a:p>
            <a:r>
              <a:rPr lang="en-GB" sz="3600" dirty="0"/>
              <a:t>Two Chemistry</a:t>
            </a:r>
          </a:p>
          <a:p>
            <a:r>
              <a:rPr lang="en-GB" sz="3600" dirty="0"/>
              <a:t>Two Physics</a:t>
            </a:r>
          </a:p>
          <a:p>
            <a:r>
              <a:rPr lang="en-GB" sz="3600" dirty="0"/>
              <a:t>Multiple choice, structured, closed short answer, and open response, practical related questions</a:t>
            </a:r>
          </a:p>
        </p:txBody>
      </p:sp>
    </p:spTree>
    <p:extLst>
      <p:ext uri="{BB962C8B-B14F-4D97-AF65-F5344CB8AC3E}">
        <p14:creationId xmlns:p14="http://schemas.microsoft.com/office/powerpoint/2010/main" val="747806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1238" y="715008"/>
            <a:ext cx="10537116" cy="1188132"/>
          </a:xfrm>
        </p:spPr>
        <p:txBody>
          <a:bodyPr>
            <a:normAutofit/>
          </a:bodyPr>
          <a:lstStyle/>
          <a:p>
            <a:r>
              <a:rPr lang="en-GB" dirty="0"/>
              <a:t>The Trilogy Exams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555269" y="2130353"/>
          <a:ext cx="13177463" cy="78828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49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78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644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r>
                        <a:rPr lang="en-GB" sz="2700" dirty="0"/>
                        <a:t>Paper</a:t>
                      </a: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r>
                        <a:rPr lang="en-GB" sz="2700" dirty="0"/>
                        <a:t>Topic Number</a:t>
                      </a: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r>
                        <a:rPr lang="en-GB" sz="2700" b="0" dirty="0"/>
                        <a:t>Titles</a:t>
                      </a: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8680">
                <a:tc>
                  <a:txBody>
                    <a:bodyPr/>
                    <a:lstStyle/>
                    <a:p>
                      <a:r>
                        <a:rPr lang="en-GB" sz="2700" dirty="0"/>
                        <a:t>Biology 1</a:t>
                      </a: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r>
                        <a:rPr lang="en-GB" sz="2700" dirty="0"/>
                        <a:t>Biology topics 1–4:</a:t>
                      </a: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/>
                        <a:t>Cell Biology; Organisation; Infection and response; and Bioenergetics.</a:t>
                      </a: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03047">
                <a:tc>
                  <a:txBody>
                    <a:bodyPr/>
                    <a:lstStyle/>
                    <a:p>
                      <a:r>
                        <a:rPr lang="en-GB" sz="2700" dirty="0"/>
                        <a:t>Biology</a:t>
                      </a:r>
                      <a:r>
                        <a:rPr lang="en-GB" sz="2700" baseline="0" dirty="0"/>
                        <a:t> 2</a:t>
                      </a:r>
                      <a:endParaRPr lang="en-GB" sz="2700" dirty="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r>
                        <a:rPr lang="en-GB" sz="2700" dirty="0"/>
                        <a:t>Biology topics 5–7:</a:t>
                      </a: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/>
                        <a:t>Homeostasis and response; Inheritance, variation and evolution; and Ecology.</a:t>
                      </a: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24874">
                <a:tc>
                  <a:txBody>
                    <a:bodyPr/>
                    <a:lstStyle/>
                    <a:p>
                      <a:r>
                        <a:rPr lang="en-GB" sz="2700" dirty="0"/>
                        <a:t>Chemistry 1</a:t>
                      </a: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r>
                        <a:rPr lang="en-GB" sz="2700" dirty="0"/>
                        <a:t>Chemistry topics 8–12:</a:t>
                      </a: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/>
                        <a:t>Atomic structure and the periodic table; Bonding, structure, and the properties of matter; Quantitative chemistry; Chemical changes; and Energy changes.</a:t>
                      </a: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63960">
                <a:tc>
                  <a:txBody>
                    <a:bodyPr/>
                    <a:lstStyle/>
                    <a:p>
                      <a:r>
                        <a:rPr lang="en-GB" sz="2700" dirty="0"/>
                        <a:t>Chemistry 2</a:t>
                      </a: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r>
                        <a:rPr lang="en-GB" sz="2700" dirty="0"/>
                        <a:t>Chemistry topics 13–17:</a:t>
                      </a: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/>
                        <a:t>The rate and extent of chemical change; Organic chemistry; Chemical analysis; Chemistry of the atmosphere; and Using resources.</a:t>
                      </a: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68680">
                <a:tc>
                  <a:txBody>
                    <a:bodyPr/>
                    <a:lstStyle/>
                    <a:p>
                      <a:r>
                        <a:rPr lang="en-GB" sz="2700" dirty="0"/>
                        <a:t>Physics 1</a:t>
                      </a: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r>
                        <a:rPr lang="en-GB" sz="2700" dirty="0"/>
                        <a:t>Physics topics 18–21:</a:t>
                      </a: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/>
                        <a:t>Energy; Electricity; Particle model of matter; and Atomic structure. </a:t>
                      </a: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68680">
                <a:tc>
                  <a:txBody>
                    <a:bodyPr/>
                    <a:lstStyle/>
                    <a:p>
                      <a:r>
                        <a:rPr lang="en-GB" sz="2700" dirty="0"/>
                        <a:t>Physics 2</a:t>
                      </a: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r>
                        <a:rPr lang="en-GB" sz="2700" dirty="0"/>
                        <a:t>Physics topics 22–24:</a:t>
                      </a: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/>
                        <a:t>Forces; Waves; and Magnetism and electromagnetism </a:t>
                      </a: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50014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Tier of Entry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200" dirty="0"/>
              <a:t>There are Tiers for Science</a:t>
            </a:r>
          </a:p>
          <a:p>
            <a:r>
              <a:rPr lang="en-GB" sz="4200" dirty="0"/>
              <a:t>This will be decided in spring</a:t>
            </a:r>
          </a:p>
          <a:p>
            <a:r>
              <a:rPr lang="en-GB" sz="4200" dirty="0"/>
              <a:t>Foundation is grades 1-5</a:t>
            </a:r>
          </a:p>
          <a:p>
            <a:pPr lvl="1"/>
            <a:r>
              <a:rPr lang="en-GB" sz="3600" dirty="0"/>
              <a:t>Low (1-3) and standard (4-5) demand questions</a:t>
            </a:r>
          </a:p>
          <a:p>
            <a:r>
              <a:rPr lang="en-GB" sz="4200" dirty="0"/>
              <a:t>Higher is grades 4-9</a:t>
            </a:r>
          </a:p>
          <a:p>
            <a:pPr lvl="1"/>
            <a:r>
              <a:rPr lang="en-GB" sz="3600" dirty="0"/>
              <a:t>Standard (4-5), standard/high (6-7) and high demand questions (8-9).</a:t>
            </a:r>
          </a:p>
        </p:txBody>
      </p:sp>
    </p:spTree>
    <p:extLst>
      <p:ext uri="{BB962C8B-B14F-4D97-AF65-F5344CB8AC3E}">
        <p14:creationId xmlns:p14="http://schemas.microsoft.com/office/powerpoint/2010/main" val="991631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7316" y="498984"/>
            <a:ext cx="10537116" cy="1714500"/>
          </a:xfrm>
        </p:spPr>
        <p:txBody>
          <a:bodyPr>
            <a:normAutofit/>
          </a:bodyPr>
          <a:lstStyle/>
          <a:p>
            <a:r>
              <a:rPr lang="en-GB" dirty="0"/>
              <a:t>Mathematical 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9425" y="3307297"/>
            <a:ext cx="10165976" cy="5263466"/>
          </a:xfrm>
        </p:spPr>
        <p:txBody>
          <a:bodyPr>
            <a:normAutofit/>
          </a:bodyPr>
          <a:lstStyle/>
          <a:p>
            <a:r>
              <a:rPr lang="en-GB" sz="4200" dirty="0"/>
              <a:t>Students will need to use their GCSE maths knowledge in science.</a:t>
            </a:r>
          </a:p>
          <a:p>
            <a:r>
              <a:rPr lang="en-GB" sz="4200" dirty="0"/>
              <a:t>10% Biology</a:t>
            </a:r>
          </a:p>
          <a:p>
            <a:r>
              <a:rPr lang="en-GB" sz="4200" dirty="0"/>
              <a:t>20% Chemistry</a:t>
            </a:r>
          </a:p>
          <a:p>
            <a:r>
              <a:rPr lang="en-GB" sz="4200" dirty="0"/>
              <a:t>30% Physics</a:t>
            </a:r>
          </a:p>
        </p:txBody>
      </p:sp>
    </p:spTree>
    <p:extLst>
      <p:ext uri="{BB962C8B-B14F-4D97-AF65-F5344CB8AC3E}">
        <p14:creationId xmlns:p14="http://schemas.microsoft.com/office/powerpoint/2010/main" val="1165824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Assessments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sz="3600" dirty="0"/>
              <a:t>40% will assess knowledge and understanding of scientific ideas, techniques and procedures.</a:t>
            </a:r>
          </a:p>
          <a:p>
            <a:r>
              <a:rPr lang="en-GB" sz="3600" dirty="0"/>
              <a:t>40% will assess your application of those ideas</a:t>
            </a:r>
          </a:p>
          <a:p>
            <a:r>
              <a:rPr lang="en-GB" sz="3600" dirty="0"/>
              <a:t>20% will assess candidates ability to;-</a:t>
            </a:r>
          </a:p>
          <a:p>
            <a:pPr lvl="1"/>
            <a:r>
              <a:rPr lang="en-GB" dirty="0"/>
              <a:t>interpret </a:t>
            </a:r>
          </a:p>
          <a:p>
            <a:pPr lvl="1"/>
            <a:r>
              <a:rPr lang="en-GB" dirty="0"/>
              <a:t>evaluate </a:t>
            </a:r>
          </a:p>
          <a:p>
            <a:pPr lvl="1"/>
            <a:r>
              <a:rPr lang="en-GB" dirty="0"/>
              <a:t>make judgements </a:t>
            </a:r>
          </a:p>
          <a:p>
            <a:pPr lvl="1"/>
            <a:r>
              <a:rPr lang="en-GB" dirty="0"/>
              <a:t>draw conclusions </a:t>
            </a:r>
          </a:p>
          <a:p>
            <a:pPr lvl="1"/>
            <a:r>
              <a:rPr lang="en-GB" dirty="0"/>
              <a:t>develop experimental procedures </a:t>
            </a:r>
          </a:p>
          <a:p>
            <a:pPr lvl="1"/>
            <a:r>
              <a:rPr lang="en-GB" dirty="0"/>
              <a:t>improve experimental procedures</a:t>
            </a:r>
          </a:p>
        </p:txBody>
      </p:sp>
    </p:spTree>
    <p:extLst>
      <p:ext uri="{BB962C8B-B14F-4D97-AF65-F5344CB8AC3E}">
        <p14:creationId xmlns:p14="http://schemas.microsoft.com/office/powerpoint/2010/main" val="3371285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TM02892315[[fn=Wisp]]</Template>
  <TotalTime>110</TotalTime>
  <Words>861</Words>
  <Application>Microsoft Office PowerPoint</Application>
  <PresentationFormat>Custom</PresentationFormat>
  <Paragraphs>129</Paragraphs>
  <Slides>17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Roboto Bold</vt:lpstr>
      <vt:lpstr>Heebo Bold</vt:lpstr>
      <vt:lpstr>Wingdings 3</vt:lpstr>
      <vt:lpstr>Roboto</vt:lpstr>
      <vt:lpstr>Century Gothic</vt:lpstr>
      <vt:lpstr>Calibri</vt:lpstr>
      <vt:lpstr>Arial</vt:lpstr>
      <vt:lpstr>Clear Sans Regular</vt:lpstr>
      <vt:lpstr>Wisp</vt:lpstr>
      <vt:lpstr>PowerPoint Presentation</vt:lpstr>
      <vt:lpstr>PowerPoint Presentation</vt:lpstr>
      <vt:lpstr>The Course </vt:lpstr>
      <vt:lpstr>The Combined Science Exams</vt:lpstr>
      <vt:lpstr>The Triple Science Exams</vt:lpstr>
      <vt:lpstr>The Trilogy Exams</vt:lpstr>
      <vt:lpstr>Tier of Entry</vt:lpstr>
      <vt:lpstr>Mathematical Requirements</vt:lpstr>
      <vt:lpstr>Assessments</vt:lpstr>
      <vt:lpstr>The Exam Questions</vt:lpstr>
      <vt:lpstr>Revision Guides</vt:lpstr>
      <vt:lpstr>Exam Preparation</vt:lpstr>
      <vt:lpstr>Online help…</vt:lpstr>
      <vt:lpstr>“I can’t help, I don’t know any Science”</vt:lpstr>
      <vt:lpstr>“I can’t help, I don’t know any Science”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GCSE Science</dc:title>
  <dc:creator>W. Pearmain (WOL)</dc:creator>
  <cp:lastModifiedBy>C Sheldrick (WOL)</cp:lastModifiedBy>
  <cp:revision>10</cp:revision>
  <dcterms:created xsi:type="dcterms:W3CDTF">2006-08-16T00:00:00Z</dcterms:created>
  <dcterms:modified xsi:type="dcterms:W3CDTF">2025-01-22T20:44:28Z</dcterms:modified>
  <dc:identifier>DAEvDosGNjo</dc:identifier>
</cp:coreProperties>
</file>